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21"/>
  </p:notesMasterIdLst>
  <p:handoutMasterIdLst>
    <p:handoutMasterId r:id="rId22"/>
  </p:handoutMasterIdLst>
  <p:sldIdLst>
    <p:sldId id="264" r:id="rId2"/>
    <p:sldId id="569" r:id="rId3"/>
    <p:sldId id="502" r:id="rId4"/>
    <p:sldId id="314" r:id="rId5"/>
    <p:sldId id="510" r:id="rId6"/>
    <p:sldId id="575" r:id="rId7"/>
    <p:sldId id="576" r:id="rId8"/>
    <p:sldId id="578" r:id="rId9"/>
    <p:sldId id="579" r:id="rId10"/>
    <p:sldId id="577" r:id="rId11"/>
    <p:sldId id="543" r:id="rId12"/>
    <p:sldId id="567" r:id="rId13"/>
    <p:sldId id="504" r:id="rId14"/>
    <p:sldId id="574" r:id="rId15"/>
    <p:sldId id="517" r:id="rId16"/>
    <p:sldId id="503" r:id="rId17"/>
    <p:sldId id="456" r:id="rId18"/>
    <p:sldId id="465" r:id="rId19"/>
    <p:sldId id="530"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Vincent Uy" initials="JVU" lastIdx="3" clrIdx="0">
    <p:extLst>
      <p:ext uri="{19B8F6BF-5375-455C-9EA6-DF929625EA0E}">
        <p15:presenceInfo xmlns:p15="http://schemas.microsoft.com/office/powerpoint/2012/main" userId="S::jouy@hntb.com::70f91fdf-d25c-4039-a68c-23fc8d3c5b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4F781"/>
    <a:srgbClr val="0099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88055" autoAdjust="0"/>
  </p:normalViewPr>
  <p:slideViewPr>
    <p:cSldViewPr>
      <p:cViewPr varScale="1">
        <p:scale>
          <a:sx n="59" d="100"/>
          <a:sy n="59" d="100"/>
        </p:scale>
        <p:origin x="1256" y="4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E453E-6BAC-41B9-A3BA-93E198644F2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A3949DE1-0610-4BD7-9F38-3239D031186C}">
      <dgm:prSet/>
      <dgm:spPr/>
      <dgm:t>
        <a:bodyPr/>
        <a:lstStyle/>
        <a:p>
          <a:r>
            <a:rPr lang="en-US" b="1" dirty="0"/>
            <a:t>Man Le </a:t>
          </a:r>
          <a:r>
            <a:rPr lang="en-US" dirty="0"/>
            <a:t>– THEA Contracts &amp; Procurement Manager</a:t>
          </a:r>
        </a:p>
      </dgm:t>
    </dgm:pt>
    <dgm:pt modelId="{0C5DAF65-0E4E-420B-A2D7-08EBC6256C14}" type="parTrans" cxnId="{A671EE43-8A58-4E78-B7B1-6BA77FEDC344}">
      <dgm:prSet/>
      <dgm:spPr/>
      <dgm:t>
        <a:bodyPr/>
        <a:lstStyle/>
        <a:p>
          <a:endParaRPr lang="en-US"/>
        </a:p>
      </dgm:t>
    </dgm:pt>
    <dgm:pt modelId="{CB0F6A4D-29D5-44E9-BA47-D93FCBCD3FEF}" type="sibTrans" cxnId="{A671EE43-8A58-4E78-B7B1-6BA77FEDC344}">
      <dgm:prSet/>
      <dgm:spPr/>
      <dgm:t>
        <a:bodyPr/>
        <a:lstStyle/>
        <a:p>
          <a:endParaRPr lang="en-US"/>
        </a:p>
      </dgm:t>
    </dgm:pt>
    <dgm:pt modelId="{E2DA6A7F-B46F-4F24-9667-B00AF4D9694E}">
      <dgm:prSet/>
      <dgm:spPr/>
      <dgm:t>
        <a:bodyPr/>
        <a:lstStyle/>
        <a:p>
          <a:r>
            <a:rPr lang="en-US" b="1" dirty="0"/>
            <a:t>Brian Pickard, PE </a:t>
          </a:r>
          <a:r>
            <a:rPr lang="en-US" dirty="0"/>
            <a:t>– THEA Director of Operations and Engineering</a:t>
          </a:r>
        </a:p>
      </dgm:t>
    </dgm:pt>
    <dgm:pt modelId="{69A62843-E874-445A-9A4A-C0C5B7E2905E}" type="parTrans" cxnId="{94353A71-B373-47DF-A2F6-4999B55A3DBE}">
      <dgm:prSet/>
      <dgm:spPr/>
      <dgm:t>
        <a:bodyPr/>
        <a:lstStyle/>
        <a:p>
          <a:endParaRPr lang="en-US"/>
        </a:p>
      </dgm:t>
    </dgm:pt>
    <dgm:pt modelId="{ADF42691-8C32-4A3C-897F-C3C6F4253173}" type="sibTrans" cxnId="{94353A71-B373-47DF-A2F6-4999B55A3DBE}">
      <dgm:prSet/>
      <dgm:spPr/>
      <dgm:t>
        <a:bodyPr/>
        <a:lstStyle/>
        <a:p>
          <a:endParaRPr lang="en-US"/>
        </a:p>
      </dgm:t>
    </dgm:pt>
    <dgm:pt modelId="{03F9A530-B34A-4B3C-AABB-98FA9E10E07B}">
      <dgm:prSet/>
      <dgm:spPr/>
      <dgm:t>
        <a:bodyPr/>
        <a:lstStyle/>
        <a:p>
          <a:r>
            <a:rPr lang="en-US" b="1" dirty="0"/>
            <a:t>Judith Villegas, EI </a:t>
          </a:r>
          <a:r>
            <a:rPr lang="en-US" dirty="0"/>
            <a:t>– THEA Project Manager</a:t>
          </a:r>
        </a:p>
      </dgm:t>
    </dgm:pt>
    <dgm:pt modelId="{8C8FC544-6760-4FD9-9336-0C3EF41AB811}" type="parTrans" cxnId="{54059A05-2B61-4562-A902-FA046E57E6D5}">
      <dgm:prSet/>
      <dgm:spPr/>
      <dgm:t>
        <a:bodyPr/>
        <a:lstStyle/>
        <a:p>
          <a:endParaRPr lang="en-US"/>
        </a:p>
      </dgm:t>
    </dgm:pt>
    <dgm:pt modelId="{C1B291AD-9947-456C-ABE3-583DA50BA5E8}" type="sibTrans" cxnId="{54059A05-2B61-4562-A902-FA046E57E6D5}">
      <dgm:prSet/>
      <dgm:spPr/>
      <dgm:t>
        <a:bodyPr/>
        <a:lstStyle/>
        <a:p>
          <a:endParaRPr lang="en-US"/>
        </a:p>
      </dgm:t>
    </dgm:pt>
    <dgm:pt modelId="{ABAC4B26-1284-474D-B37F-55B4E0C96A1C}">
      <dgm:prSet/>
      <dgm:spPr/>
      <dgm:t>
        <a:bodyPr/>
        <a:lstStyle/>
        <a:p>
          <a:r>
            <a:rPr lang="en-US" b="1" dirty="0"/>
            <a:t>Sally Fischer </a:t>
          </a:r>
          <a:r>
            <a:rPr lang="en-US" dirty="0"/>
            <a:t>– THEA Project Manager</a:t>
          </a:r>
        </a:p>
      </dgm:t>
    </dgm:pt>
    <dgm:pt modelId="{40AB49AF-05A6-4F93-BE15-603A8718F9D8}" type="parTrans" cxnId="{983E4A22-F7DB-4785-8A1B-4DF900730F2F}">
      <dgm:prSet/>
      <dgm:spPr/>
      <dgm:t>
        <a:bodyPr/>
        <a:lstStyle/>
        <a:p>
          <a:endParaRPr lang="en-US"/>
        </a:p>
      </dgm:t>
    </dgm:pt>
    <dgm:pt modelId="{FBB5DDBB-20C1-4E00-9801-966E16BB45B4}" type="sibTrans" cxnId="{983E4A22-F7DB-4785-8A1B-4DF900730F2F}">
      <dgm:prSet/>
      <dgm:spPr/>
      <dgm:t>
        <a:bodyPr/>
        <a:lstStyle/>
        <a:p>
          <a:endParaRPr lang="en-US"/>
        </a:p>
      </dgm:t>
    </dgm:pt>
    <dgm:pt modelId="{2C5FB8B4-F5A9-4175-9334-063D540BE095}">
      <dgm:prSet/>
      <dgm:spPr/>
      <dgm:t>
        <a:bodyPr/>
        <a:lstStyle/>
        <a:p>
          <a:r>
            <a:rPr lang="en-US" b="1" dirty="0"/>
            <a:t>Charlene Ponce </a:t>
          </a:r>
          <a:r>
            <a:rPr lang="en-US" dirty="0"/>
            <a:t>– THEA Executive Assistant to CEO</a:t>
          </a:r>
        </a:p>
      </dgm:t>
    </dgm:pt>
    <dgm:pt modelId="{659B7412-7D26-475A-862E-1C3F4F0F5322}" type="parTrans" cxnId="{1D84649D-7687-475D-8AD6-54E2686E1641}">
      <dgm:prSet/>
      <dgm:spPr/>
      <dgm:t>
        <a:bodyPr/>
        <a:lstStyle/>
        <a:p>
          <a:endParaRPr lang="en-US"/>
        </a:p>
      </dgm:t>
    </dgm:pt>
    <dgm:pt modelId="{F926DA6D-4CAC-46DE-9E3A-0D06FA07BEBB}" type="sibTrans" cxnId="{1D84649D-7687-475D-8AD6-54E2686E1641}">
      <dgm:prSet/>
      <dgm:spPr/>
      <dgm:t>
        <a:bodyPr/>
        <a:lstStyle/>
        <a:p>
          <a:endParaRPr lang="en-US"/>
        </a:p>
      </dgm:t>
    </dgm:pt>
    <dgm:pt modelId="{FBF2ADA7-A402-498E-A256-09C6B9A82F92}">
      <dgm:prSet/>
      <dgm:spPr/>
      <dgm:t>
        <a:bodyPr/>
        <a:lstStyle/>
        <a:p>
          <a:r>
            <a:rPr lang="en-US" b="1" dirty="0"/>
            <a:t>Max Artman</a:t>
          </a:r>
          <a:r>
            <a:rPr lang="en-US" dirty="0"/>
            <a:t>– THEA Tolls Operations Analyst</a:t>
          </a:r>
        </a:p>
      </dgm:t>
    </dgm:pt>
    <dgm:pt modelId="{8D6D83D2-4704-4494-8D9C-FF6E9D294F75}" type="parTrans" cxnId="{EF297340-07ED-4D0C-9572-FEBF0A803E8E}">
      <dgm:prSet/>
      <dgm:spPr/>
      <dgm:t>
        <a:bodyPr/>
        <a:lstStyle/>
        <a:p>
          <a:endParaRPr lang="en-US"/>
        </a:p>
      </dgm:t>
    </dgm:pt>
    <dgm:pt modelId="{1F85BB87-8B9D-4758-8FF7-8C52877A2810}" type="sibTrans" cxnId="{EF297340-07ED-4D0C-9572-FEBF0A803E8E}">
      <dgm:prSet/>
      <dgm:spPr/>
      <dgm:t>
        <a:bodyPr/>
        <a:lstStyle/>
        <a:p>
          <a:endParaRPr lang="en-US"/>
        </a:p>
      </dgm:t>
    </dgm:pt>
    <dgm:pt modelId="{25149306-916D-4290-9A3C-A15BB6A5EA67}">
      <dgm:prSet/>
      <dgm:spPr/>
      <dgm:t>
        <a:bodyPr/>
        <a:lstStyle/>
        <a:p>
          <a:r>
            <a:rPr lang="en-US" b="1" dirty="0"/>
            <a:t>Jim Drapp, PE </a:t>
          </a:r>
          <a:r>
            <a:rPr lang="en-US" dirty="0"/>
            <a:t>– THEA GEC</a:t>
          </a:r>
        </a:p>
      </dgm:t>
    </dgm:pt>
    <dgm:pt modelId="{C6211A89-3044-4809-8C7A-3CAFFAED2ED1}" type="parTrans" cxnId="{5A948DAC-32BE-4027-AA3B-AC52DB9BC2B5}">
      <dgm:prSet/>
      <dgm:spPr/>
      <dgm:t>
        <a:bodyPr/>
        <a:lstStyle/>
        <a:p>
          <a:endParaRPr lang="en-US"/>
        </a:p>
      </dgm:t>
    </dgm:pt>
    <dgm:pt modelId="{586B5E27-8097-4DA7-B405-8531CE3F49E7}" type="sibTrans" cxnId="{5A948DAC-32BE-4027-AA3B-AC52DB9BC2B5}">
      <dgm:prSet/>
      <dgm:spPr/>
      <dgm:t>
        <a:bodyPr/>
        <a:lstStyle/>
        <a:p>
          <a:endParaRPr lang="en-US"/>
        </a:p>
      </dgm:t>
    </dgm:pt>
    <dgm:pt modelId="{4A611D28-7203-45CB-9F06-E7C562E155ED}">
      <dgm:prSet/>
      <dgm:spPr/>
      <dgm:t>
        <a:bodyPr/>
        <a:lstStyle/>
        <a:p>
          <a:endParaRPr lang="en-US" dirty="0"/>
        </a:p>
      </dgm:t>
    </dgm:pt>
    <dgm:pt modelId="{23E49139-E84F-4CEF-B74B-D37E6365B900}" type="parTrans" cxnId="{2BB86F33-7928-4749-8027-79B42F8D2747}">
      <dgm:prSet/>
      <dgm:spPr/>
      <dgm:t>
        <a:bodyPr/>
        <a:lstStyle/>
        <a:p>
          <a:endParaRPr lang="en-US"/>
        </a:p>
      </dgm:t>
    </dgm:pt>
    <dgm:pt modelId="{90E3A743-07FF-4512-97E9-080E5BB4D541}" type="sibTrans" cxnId="{2BB86F33-7928-4749-8027-79B42F8D2747}">
      <dgm:prSet/>
      <dgm:spPr/>
      <dgm:t>
        <a:bodyPr/>
        <a:lstStyle/>
        <a:p>
          <a:endParaRPr lang="en-US"/>
        </a:p>
      </dgm:t>
    </dgm:pt>
    <dgm:pt modelId="{2C990B57-DDC9-480A-82D1-69F0BBA15EB7}" type="pres">
      <dgm:prSet presAssocID="{551E453E-6BAC-41B9-A3BA-93E198644F20}" presName="vert0" presStyleCnt="0">
        <dgm:presLayoutVars>
          <dgm:dir/>
          <dgm:animOne val="branch"/>
          <dgm:animLvl val="lvl"/>
        </dgm:presLayoutVars>
      </dgm:prSet>
      <dgm:spPr/>
    </dgm:pt>
    <dgm:pt modelId="{6C89E0F5-3783-4CB4-9C80-25E6829343E9}" type="pres">
      <dgm:prSet presAssocID="{A3949DE1-0610-4BD7-9F38-3239D031186C}" presName="thickLine" presStyleLbl="alignNode1" presStyleIdx="0" presStyleCnt="8"/>
      <dgm:spPr/>
    </dgm:pt>
    <dgm:pt modelId="{A64302D1-F49F-4DA0-89C8-3E09F2386A9D}" type="pres">
      <dgm:prSet presAssocID="{A3949DE1-0610-4BD7-9F38-3239D031186C}" presName="horz1" presStyleCnt="0"/>
      <dgm:spPr/>
    </dgm:pt>
    <dgm:pt modelId="{6497E0CF-AA1D-4E62-8F39-CC9EC75E766A}" type="pres">
      <dgm:prSet presAssocID="{A3949DE1-0610-4BD7-9F38-3239D031186C}" presName="tx1" presStyleLbl="revTx" presStyleIdx="0" presStyleCnt="8"/>
      <dgm:spPr/>
    </dgm:pt>
    <dgm:pt modelId="{E615C9A1-1D93-4729-A32B-0A87159D9A46}" type="pres">
      <dgm:prSet presAssocID="{A3949DE1-0610-4BD7-9F38-3239D031186C}" presName="vert1" presStyleCnt="0"/>
      <dgm:spPr/>
    </dgm:pt>
    <dgm:pt modelId="{0C23DECE-7B5E-42C2-BDC6-94EC925E0D14}" type="pres">
      <dgm:prSet presAssocID="{E2DA6A7F-B46F-4F24-9667-B00AF4D9694E}" presName="thickLine" presStyleLbl="alignNode1" presStyleIdx="1" presStyleCnt="8"/>
      <dgm:spPr/>
    </dgm:pt>
    <dgm:pt modelId="{38FC7ED9-C0C1-4A85-B2F4-1A94B9A5ED7A}" type="pres">
      <dgm:prSet presAssocID="{E2DA6A7F-B46F-4F24-9667-B00AF4D9694E}" presName="horz1" presStyleCnt="0"/>
      <dgm:spPr/>
    </dgm:pt>
    <dgm:pt modelId="{78C59FCA-7211-4648-AA19-74FCDEF8E4AD}" type="pres">
      <dgm:prSet presAssocID="{E2DA6A7F-B46F-4F24-9667-B00AF4D9694E}" presName="tx1" presStyleLbl="revTx" presStyleIdx="1" presStyleCnt="8"/>
      <dgm:spPr/>
    </dgm:pt>
    <dgm:pt modelId="{A5DE31AD-738A-4296-AA70-DF3430EA62C1}" type="pres">
      <dgm:prSet presAssocID="{E2DA6A7F-B46F-4F24-9667-B00AF4D9694E}" presName="vert1" presStyleCnt="0"/>
      <dgm:spPr/>
    </dgm:pt>
    <dgm:pt modelId="{25807A2E-CB29-4613-9DE0-8F183DE3BEF7}" type="pres">
      <dgm:prSet presAssocID="{03F9A530-B34A-4B3C-AABB-98FA9E10E07B}" presName="thickLine" presStyleLbl="alignNode1" presStyleIdx="2" presStyleCnt="8"/>
      <dgm:spPr/>
    </dgm:pt>
    <dgm:pt modelId="{FC6DE96B-AD83-4FE9-A9A3-AD92E21EABC7}" type="pres">
      <dgm:prSet presAssocID="{03F9A530-B34A-4B3C-AABB-98FA9E10E07B}" presName="horz1" presStyleCnt="0"/>
      <dgm:spPr/>
    </dgm:pt>
    <dgm:pt modelId="{A4231592-525A-4BF5-A26B-D361856D9F63}" type="pres">
      <dgm:prSet presAssocID="{03F9A530-B34A-4B3C-AABB-98FA9E10E07B}" presName="tx1" presStyleLbl="revTx" presStyleIdx="2" presStyleCnt="8"/>
      <dgm:spPr/>
    </dgm:pt>
    <dgm:pt modelId="{6CEE32EE-D04E-45F7-8BEA-9A37D98A44B7}" type="pres">
      <dgm:prSet presAssocID="{03F9A530-B34A-4B3C-AABB-98FA9E10E07B}" presName="vert1" presStyleCnt="0"/>
      <dgm:spPr/>
    </dgm:pt>
    <dgm:pt modelId="{5D97E7D0-E387-481E-A73F-5437BB5EF479}" type="pres">
      <dgm:prSet presAssocID="{ABAC4B26-1284-474D-B37F-55B4E0C96A1C}" presName="thickLine" presStyleLbl="alignNode1" presStyleIdx="3" presStyleCnt="8"/>
      <dgm:spPr/>
    </dgm:pt>
    <dgm:pt modelId="{458BEFB9-B721-4181-8E7A-30178AD14AD1}" type="pres">
      <dgm:prSet presAssocID="{ABAC4B26-1284-474D-B37F-55B4E0C96A1C}" presName="horz1" presStyleCnt="0"/>
      <dgm:spPr/>
    </dgm:pt>
    <dgm:pt modelId="{9CF2B93E-B0F0-46CC-9E27-B3B8F4BD0529}" type="pres">
      <dgm:prSet presAssocID="{ABAC4B26-1284-474D-B37F-55B4E0C96A1C}" presName="tx1" presStyleLbl="revTx" presStyleIdx="3" presStyleCnt="8"/>
      <dgm:spPr/>
    </dgm:pt>
    <dgm:pt modelId="{23DD615B-2EF6-4D49-98FE-349247236B82}" type="pres">
      <dgm:prSet presAssocID="{ABAC4B26-1284-474D-B37F-55B4E0C96A1C}" presName="vert1" presStyleCnt="0"/>
      <dgm:spPr/>
    </dgm:pt>
    <dgm:pt modelId="{59FF802B-D44E-44A9-9836-86B16CD5937B}" type="pres">
      <dgm:prSet presAssocID="{2C5FB8B4-F5A9-4175-9334-063D540BE095}" presName="thickLine" presStyleLbl="alignNode1" presStyleIdx="4" presStyleCnt="8"/>
      <dgm:spPr/>
    </dgm:pt>
    <dgm:pt modelId="{ED134983-6A0D-473C-9DE5-D13848A4DA4F}" type="pres">
      <dgm:prSet presAssocID="{2C5FB8B4-F5A9-4175-9334-063D540BE095}" presName="horz1" presStyleCnt="0"/>
      <dgm:spPr/>
    </dgm:pt>
    <dgm:pt modelId="{2419CC3F-8FE4-4B80-BE42-ACCD6FA150EB}" type="pres">
      <dgm:prSet presAssocID="{2C5FB8B4-F5A9-4175-9334-063D540BE095}" presName="tx1" presStyleLbl="revTx" presStyleIdx="4" presStyleCnt="8"/>
      <dgm:spPr/>
    </dgm:pt>
    <dgm:pt modelId="{3329A20F-81F6-40C9-BC5A-18B11797CA3B}" type="pres">
      <dgm:prSet presAssocID="{2C5FB8B4-F5A9-4175-9334-063D540BE095}" presName="vert1" presStyleCnt="0"/>
      <dgm:spPr/>
    </dgm:pt>
    <dgm:pt modelId="{E7405E2D-22F0-47AC-B1E3-51FF534DBFE4}" type="pres">
      <dgm:prSet presAssocID="{FBF2ADA7-A402-498E-A256-09C6B9A82F92}" presName="thickLine" presStyleLbl="alignNode1" presStyleIdx="5" presStyleCnt="8"/>
      <dgm:spPr/>
    </dgm:pt>
    <dgm:pt modelId="{B0085FDF-0978-4CE9-BF57-952A357923B9}" type="pres">
      <dgm:prSet presAssocID="{FBF2ADA7-A402-498E-A256-09C6B9A82F92}" presName="horz1" presStyleCnt="0"/>
      <dgm:spPr/>
    </dgm:pt>
    <dgm:pt modelId="{3A330FF4-EA27-4C98-BFF6-AB2ED6C65996}" type="pres">
      <dgm:prSet presAssocID="{FBF2ADA7-A402-498E-A256-09C6B9A82F92}" presName="tx1" presStyleLbl="revTx" presStyleIdx="5" presStyleCnt="8"/>
      <dgm:spPr/>
    </dgm:pt>
    <dgm:pt modelId="{DC677799-275C-4539-A501-2C4F760589F9}" type="pres">
      <dgm:prSet presAssocID="{FBF2ADA7-A402-498E-A256-09C6B9A82F92}" presName="vert1" presStyleCnt="0"/>
      <dgm:spPr/>
    </dgm:pt>
    <dgm:pt modelId="{87EB90D7-072A-4E7C-A27F-CCDBB8C05A38}" type="pres">
      <dgm:prSet presAssocID="{25149306-916D-4290-9A3C-A15BB6A5EA67}" presName="thickLine" presStyleLbl="alignNode1" presStyleIdx="6" presStyleCnt="8"/>
      <dgm:spPr/>
    </dgm:pt>
    <dgm:pt modelId="{E4E699E7-8561-4CF8-965C-B95A015167EC}" type="pres">
      <dgm:prSet presAssocID="{25149306-916D-4290-9A3C-A15BB6A5EA67}" presName="horz1" presStyleCnt="0"/>
      <dgm:spPr/>
    </dgm:pt>
    <dgm:pt modelId="{7B5F84C6-7FB5-405E-8ACE-018EA0F8BD0D}" type="pres">
      <dgm:prSet presAssocID="{25149306-916D-4290-9A3C-A15BB6A5EA67}" presName="tx1" presStyleLbl="revTx" presStyleIdx="6" presStyleCnt="8"/>
      <dgm:spPr/>
    </dgm:pt>
    <dgm:pt modelId="{C67A5461-D7D0-47BA-9865-5BA893E94365}" type="pres">
      <dgm:prSet presAssocID="{25149306-916D-4290-9A3C-A15BB6A5EA67}" presName="vert1" presStyleCnt="0"/>
      <dgm:spPr/>
    </dgm:pt>
    <dgm:pt modelId="{AABEE993-309C-42F0-880B-69CC4C21D87E}" type="pres">
      <dgm:prSet presAssocID="{4A611D28-7203-45CB-9F06-E7C562E155ED}" presName="thickLine" presStyleLbl="alignNode1" presStyleIdx="7" presStyleCnt="8"/>
      <dgm:spPr/>
    </dgm:pt>
    <dgm:pt modelId="{4A39B878-4ACB-4013-9FD3-ABB8DBC5AFD0}" type="pres">
      <dgm:prSet presAssocID="{4A611D28-7203-45CB-9F06-E7C562E155ED}" presName="horz1" presStyleCnt="0"/>
      <dgm:spPr/>
    </dgm:pt>
    <dgm:pt modelId="{041DDC59-79B0-40B3-81CD-23A07CD8E455}" type="pres">
      <dgm:prSet presAssocID="{4A611D28-7203-45CB-9F06-E7C562E155ED}" presName="tx1" presStyleLbl="revTx" presStyleIdx="7" presStyleCnt="8"/>
      <dgm:spPr/>
    </dgm:pt>
    <dgm:pt modelId="{37F42A5D-C3EB-40C6-A4B6-A020B15D0220}" type="pres">
      <dgm:prSet presAssocID="{4A611D28-7203-45CB-9F06-E7C562E155ED}" presName="vert1" presStyleCnt="0"/>
      <dgm:spPr/>
    </dgm:pt>
  </dgm:ptLst>
  <dgm:cxnLst>
    <dgm:cxn modelId="{54059A05-2B61-4562-A902-FA046E57E6D5}" srcId="{551E453E-6BAC-41B9-A3BA-93E198644F20}" destId="{03F9A530-B34A-4B3C-AABB-98FA9E10E07B}" srcOrd="2" destOrd="0" parTransId="{8C8FC544-6760-4FD9-9336-0C3EF41AB811}" sibTransId="{C1B291AD-9947-456C-ABE3-583DA50BA5E8}"/>
    <dgm:cxn modelId="{983E4A22-F7DB-4785-8A1B-4DF900730F2F}" srcId="{551E453E-6BAC-41B9-A3BA-93E198644F20}" destId="{ABAC4B26-1284-474D-B37F-55B4E0C96A1C}" srcOrd="3" destOrd="0" parTransId="{40AB49AF-05A6-4F93-BE15-603A8718F9D8}" sibTransId="{FBB5DDBB-20C1-4E00-9801-966E16BB45B4}"/>
    <dgm:cxn modelId="{DEDB832A-D97A-4C72-AF7F-E30EA60BD51E}" type="presOf" srcId="{A3949DE1-0610-4BD7-9F38-3239D031186C}" destId="{6497E0CF-AA1D-4E62-8F39-CC9EC75E766A}" srcOrd="0" destOrd="0" presId="urn:microsoft.com/office/officeart/2008/layout/LinedList"/>
    <dgm:cxn modelId="{2BB86F33-7928-4749-8027-79B42F8D2747}" srcId="{551E453E-6BAC-41B9-A3BA-93E198644F20}" destId="{4A611D28-7203-45CB-9F06-E7C562E155ED}" srcOrd="7" destOrd="0" parTransId="{23E49139-E84F-4CEF-B74B-D37E6365B900}" sibTransId="{90E3A743-07FF-4512-97E9-080E5BB4D541}"/>
    <dgm:cxn modelId="{EF297340-07ED-4D0C-9572-FEBF0A803E8E}" srcId="{551E453E-6BAC-41B9-A3BA-93E198644F20}" destId="{FBF2ADA7-A402-498E-A256-09C6B9A82F92}" srcOrd="5" destOrd="0" parTransId="{8D6D83D2-4704-4494-8D9C-FF6E9D294F75}" sibTransId="{1F85BB87-8B9D-4758-8FF7-8C52877A2810}"/>
    <dgm:cxn modelId="{A671EE43-8A58-4E78-B7B1-6BA77FEDC344}" srcId="{551E453E-6BAC-41B9-A3BA-93E198644F20}" destId="{A3949DE1-0610-4BD7-9F38-3239D031186C}" srcOrd="0" destOrd="0" parTransId="{0C5DAF65-0E4E-420B-A2D7-08EBC6256C14}" sibTransId="{CB0F6A4D-29D5-44E9-BA47-D93FCBCD3FEF}"/>
    <dgm:cxn modelId="{8522D86C-41D1-4687-92A0-3C437F091225}" type="presOf" srcId="{4A611D28-7203-45CB-9F06-E7C562E155ED}" destId="{041DDC59-79B0-40B3-81CD-23A07CD8E455}" srcOrd="0" destOrd="0" presId="urn:microsoft.com/office/officeart/2008/layout/LinedList"/>
    <dgm:cxn modelId="{94353A71-B373-47DF-A2F6-4999B55A3DBE}" srcId="{551E453E-6BAC-41B9-A3BA-93E198644F20}" destId="{E2DA6A7F-B46F-4F24-9667-B00AF4D9694E}" srcOrd="1" destOrd="0" parTransId="{69A62843-E874-445A-9A4A-C0C5B7E2905E}" sibTransId="{ADF42691-8C32-4A3C-897F-C3C6F4253173}"/>
    <dgm:cxn modelId="{52721186-1F06-4941-8F16-7520AF6BACB3}" type="presOf" srcId="{03F9A530-B34A-4B3C-AABB-98FA9E10E07B}" destId="{A4231592-525A-4BF5-A26B-D361856D9F63}" srcOrd="0" destOrd="0" presId="urn:microsoft.com/office/officeart/2008/layout/LinedList"/>
    <dgm:cxn modelId="{8052BF90-8582-45CA-8809-C0B4891A2586}" type="presOf" srcId="{25149306-916D-4290-9A3C-A15BB6A5EA67}" destId="{7B5F84C6-7FB5-405E-8ACE-018EA0F8BD0D}" srcOrd="0" destOrd="0" presId="urn:microsoft.com/office/officeart/2008/layout/LinedList"/>
    <dgm:cxn modelId="{E9D2B693-0110-4231-9EF6-FA2B51839120}" type="presOf" srcId="{2C5FB8B4-F5A9-4175-9334-063D540BE095}" destId="{2419CC3F-8FE4-4B80-BE42-ACCD6FA150EB}" srcOrd="0" destOrd="0" presId="urn:microsoft.com/office/officeart/2008/layout/LinedList"/>
    <dgm:cxn modelId="{1D84649D-7687-475D-8AD6-54E2686E1641}" srcId="{551E453E-6BAC-41B9-A3BA-93E198644F20}" destId="{2C5FB8B4-F5A9-4175-9334-063D540BE095}" srcOrd="4" destOrd="0" parTransId="{659B7412-7D26-475A-862E-1C3F4F0F5322}" sibTransId="{F926DA6D-4CAC-46DE-9E3A-0D06FA07BEBB}"/>
    <dgm:cxn modelId="{5A948DAC-32BE-4027-AA3B-AC52DB9BC2B5}" srcId="{551E453E-6BAC-41B9-A3BA-93E198644F20}" destId="{25149306-916D-4290-9A3C-A15BB6A5EA67}" srcOrd="6" destOrd="0" parTransId="{C6211A89-3044-4809-8C7A-3CAFFAED2ED1}" sibTransId="{586B5E27-8097-4DA7-B405-8531CE3F49E7}"/>
    <dgm:cxn modelId="{1CAB89B5-CD67-4840-9F2A-96A1C9B95B03}" type="presOf" srcId="{ABAC4B26-1284-474D-B37F-55B4E0C96A1C}" destId="{9CF2B93E-B0F0-46CC-9E27-B3B8F4BD0529}" srcOrd="0" destOrd="0" presId="urn:microsoft.com/office/officeart/2008/layout/LinedList"/>
    <dgm:cxn modelId="{C2A12ABF-BB68-4236-B8F0-4255DD87319B}" type="presOf" srcId="{551E453E-6BAC-41B9-A3BA-93E198644F20}" destId="{2C990B57-DDC9-480A-82D1-69F0BBA15EB7}" srcOrd="0" destOrd="0" presId="urn:microsoft.com/office/officeart/2008/layout/LinedList"/>
    <dgm:cxn modelId="{331529D9-A469-46FE-BB5C-1AAFDE84D83D}" type="presOf" srcId="{FBF2ADA7-A402-498E-A256-09C6B9A82F92}" destId="{3A330FF4-EA27-4C98-BFF6-AB2ED6C65996}" srcOrd="0" destOrd="0" presId="urn:microsoft.com/office/officeart/2008/layout/LinedList"/>
    <dgm:cxn modelId="{D36572F4-4231-42EF-ADBD-A4EEEC08FD4D}" type="presOf" srcId="{E2DA6A7F-B46F-4F24-9667-B00AF4D9694E}" destId="{78C59FCA-7211-4648-AA19-74FCDEF8E4AD}" srcOrd="0" destOrd="0" presId="urn:microsoft.com/office/officeart/2008/layout/LinedList"/>
    <dgm:cxn modelId="{4D7E391E-F402-43C9-B4C9-20DB4A8F2DA4}" type="presParOf" srcId="{2C990B57-DDC9-480A-82D1-69F0BBA15EB7}" destId="{6C89E0F5-3783-4CB4-9C80-25E6829343E9}" srcOrd="0" destOrd="0" presId="urn:microsoft.com/office/officeart/2008/layout/LinedList"/>
    <dgm:cxn modelId="{381C2622-7A70-4EBB-B082-59D0EACC8B77}" type="presParOf" srcId="{2C990B57-DDC9-480A-82D1-69F0BBA15EB7}" destId="{A64302D1-F49F-4DA0-89C8-3E09F2386A9D}" srcOrd="1" destOrd="0" presId="urn:microsoft.com/office/officeart/2008/layout/LinedList"/>
    <dgm:cxn modelId="{D69B3169-A555-43CD-9085-001C2CF8DFD3}" type="presParOf" srcId="{A64302D1-F49F-4DA0-89C8-3E09F2386A9D}" destId="{6497E0CF-AA1D-4E62-8F39-CC9EC75E766A}" srcOrd="0" destOrd="0" presId="urn:microsoft.com/office/officeart/2008/layout/LinedList"/>
    <dgm:cxn modelId="{8AD78A3D-C097-447C-BF03-CF4E5435A20E}" type="presParOf" srcId="{A64302D1-F49F-4DA0-89C8-3E09F2386A9D}" destId="{E615C9A1-1D93-4729-A32B-0A87159D9A46}" srcOrd="1" destOrd="0" presId="urn:microsoft.com/office/officeart/2008/layout/LinedList"/>
    <dgm:cxn modelId="{6E6DADDB-17DB-4A08-B655-15F59E5B742C}" type="presParOf" srcId="{2C990B57-DDC9-480A-82D1-69F0BBA15EB7}" destId="{0C23DECE-7B5E-42C2-BDC6-94EC925E0D14}" srcOrd="2" destOrd="0" presId="urn:microsoft.com/office/officeart/2008/layout/LinedList"/>
    <dgm:cxn modelId="{CC3DBD8D-4ADA-461D-A740-C5A327667F4A}" type="presParOf" srcId="{2C990B57-DDC9-480A-82D1-69F0BBA15EB7}" destId="{38FC7ED9-C0C1-4A85-B2F4-1A94B9A5ED7A}" srcOrd="3" destOrd="0" presId="urn:microsoft.com/office/officeart/2008/layout/LinedList"/>
    <dgm:cxn modelId="{7E54224E-F286-46DF-B0B1-E111D134BDC9}" type="presParOf" srcId="{38FC7ED9-C0C1-4A85-B2F4-1A94B9A5ED7A}" destId="{78C59FCA-7211-4648-AA19-74FCDEF8E4AD}" srcOrd="0" destOrd="0" presId="urn:microsoft.com/office/officeart/2008/layout/LinedList"/>
    <dgm:cxn modelId="{25B050AB-5B51-483B-99D7-FE200D99F472}" type="presParOf" srcId="{38FC7ED9-C0C1-4A85-B2F4-1A94B9A5ED7A}" destId="{A5DE31AD-738A-4296-AA70-DF3430EA62C1}" srcOrd="1" destOrd="0" presId="urn:microsoft.com/office/officeart/2008/layout/LinedList"/>
    <dgm:cxn modelId="{E58D3E03-71CA-48C5-8107-56E1D518EEA7}" type="presParOf" srcId="{2C990B57-DDC9-480A-82D1-69F0BBA15EB7}" destId="{25807A2E-CB29-4613-9DE0-8F183DE3BEF7}" srcOrd="4" destOrd="0" presId="urn:microsoft.com/office/officeart/2008/layout/LinedList"/>
    <dgm:cxn modelId="{0F3D51CA-C4AC-4165-8664-B2845DEE7C9A}" type="presParOf" srcId="{2C990B57-DDC9-480A-82D1-69F0BBA15EB7}" destId="{FC6DE96B-AD83-4FE9-A9A3-AD92E21EABC7}" srcOrd="5" destOrd="0" presId="urn:microsoft.com/office/officeart/2008/layout/LinedList"/>
    <dgm:cxn modelId="{0BC8D4D0-E2F6-4ED7-A27E-1EB2438920EA}" type="presParOf" srcId="{FC6DE96B-AD83-4FE9-A9A3-AD92E21EABC7}" destId="{A4231592-525A-4BF5-A26B-D361856D9F63}" srcOrd="0" destOrd="0" presId="urn:microsoft.com/office/officeart/2008/layout/LinedList"/>
    <dgm:cxn modelId="{B1F76B7D-B5A8-4350-AE90-78F3848D3C77}" type="presParOf" srcId="{FC6DE96B-AD83-4FE9-A9A3-AD92E21EABC7}" destId="{6CEE32EE-D04E-45F7-8BEA-9A37D98A44B7}" srcOrd="1" destOrd="0" presId="urn:microsoft.com/office/officeart/2008/layout/LinedList"/>
    <dgm:cxn modelId="{FEB5D598-7EE7-4B0A-938F-FA02BEA1F7F6}" type="presParOf" srcId="{2C990B57-DDC9-480A-82D1-69F0BBA15EB7}" destId="{5D97E7D0-E387-481E-A73F-5437BB5EF479}" srcOrd="6" destOrd="0" presId="urn:microsoft.com/office/officeart/2008/layout/LinedList"/>
    <dgm:cxn modelId="{1412D39F-9C13-41FA-B843-4E0228073AF1}" type="presParOf" srcId="{2C990B57-DDC9-480A-82D1-69F0BBA15EB7}" destId="{458BEFB9-B721-4181-8E7A-30178AD14AD1}" srcOrd="7" destOrd="0" presId="urn:microsoft.com/office/officeart/2008/layout/LinedList"/>
    <dgm:cxn modelId="{5D623274-BF51-4C98-9EE1-71B93FB0DF76}" type="presParOf" srcId="{458BEFB9-B721-4181-8E7A-30178AD14AD1}" destId="{9CF2B93E-B0F0-46CC-9E27-B3B8F4BD0529}" srcOrd="0" destOrd="0" presId="urn:microsoft.com/office/officeart/2008/layout/LinedList"/>
    <dgm:cxn modelId="{BD19B05A-0B03-4D8E-B002-F5D4B4017994}" type="presParOf" srcId="{458BEFB9-B721-4181-8E7A-30178AD14AD1}" destId="{23DD615B-2EF6-4D49-98FE-349247236B82}" srcOrd="1" destOrd="0" presId="urn:microsoft.com/office/officeart/2008/layout/LinedList"/>
    <dgm:cxn modelId="{1E30ADDF-D96D-4C6D-AEBF-3829AA1AE34C}" type="presParOf" srcId="{2C990B57-DDC9-480A-82D1-69F0BBA15EB7}" destId="{59FF802B-D44E-44A9-9836-86B16CD5937B}" srcOrd="8" destOrd="0" presId="urn:microsoft.com/office/officeart/2008/layout/LinedList"/>
    <dgm:cxn modelId="{A01BBCFE-F988-4429-8686-E504D9B88184}" type="presParOf" srcId="{2C990B57-DDC9-480A-82D1-69F0BBA15EB7}" destId="{ED134983-6A0D-473C-9DE5-D13848A4DA4F}" srcOrd="9" destOrd="0" presId="urn:microsoft.com/office/officeart/2008/layout/LinedList"/>
    <dgm:cxn modelId="{2DC9DBED-5408-476A-AC96-147A5C3AF72C}" type="presParOf" srcId="{ED134983-6A0D-473C-9DE5-D13848A4DA4F}" destId="{2419CC3F-8FE4-4B80-BE42-ACCD6FA150EB}" srcOrd="0" destOrd="0" presId="urn:microsoft.com/office/officeart/2008/layout/LinedList"/>
    <dgm:cxn modelId="{5EA487BB-453D-4C91-A8DD-78CD547E9B3C}" type="presParOf" srcId="{ED134983-6A0D-473C-9DE5-D13848A4DA4F}" destId="{3329A20F-81F6-40C9-BC5A-18B11797CA3B}" srcOrd="1" destOrd="0" presId="urn:microsoft.com/office/officeart/2008/layout/LinedList"/>
    <dgm:cxn modelId="{127B9BD2-EE5B-4879-BC49-EAD8A07C8526}" type="presParOf" srcId="{2C990B57-DDC9-480A-82D1-69F0BBA15EB7}" destId="{E7405E2D-22F0-47AC-B1E3-51FF534DBFE4}" srcOrd="10" destOrd="0" presId="urn:microsoft.com/office/officeart/2008/layout/LinedList"/>
    <dgm:cxn modelId="{C9B234FD-621F-402A-906B-6D6E2D2D9237}" type="presParOf" srcId="{2C990B57-DDC9-480A-82D1-69F0BBA15EB7}" destId="{B0085FDF-0978-4CE9-BF57-952A357923B9}" srcOrd="11" destOrd="0" presId="urn:microsoft.com/office/officeart/2008/layout/LinedList"/>
    <dgm:cxn modelId="{EFEB7E07-21D1-4961-A449-6F0E4DC53FED}" type="presParOf" srcId="{B0085FDF-0978-4CE9-BF57-952A357923B9}" destId="{3A330FF4-EA27-4C98-BFF6-AB2ED6C65996}" srcOrd="0" destOrd="0" presId="urn:microsoft.com/office/officeart/2008/layout/LinedList"/>
    <dgm:cxn modelId="{905C7C1C-8D3C-4187-BF11-531714A81DE9}" type="presParOf" srcId="{B0085FDF-0978-4CE9-BF57-952A357923B9}" destId="{DC677799-275C-4539-A501-2C4F760589F9}" srcOrd="1" destOrd="0" presId="urn:microsoft.com/office/officeart/2008/layout/LinedList"/>
    <dgm:cxn modelId="{FBCD635B-444B-4FFC-9FF4-2D118E005212}" type="presParOf" srcId="{2C990B57-DDC9-480A-82D1-69F0BBA15EB7}" destId="{87EB90D7-072A-4E7C-A27F-CCDBB8C05A38}" srcOrd="12" destOrd="0" presId="urn:microsoft.com/office/officeart/2008/layout/LinedList"/>
    <dgm:cxn modelId="{9FF0371C-12B6-4983-906B-36B413DAED59}" type="presParOf" srcId="{2C990B57-DDC9-480A-82D1-69F0BBA15EB7}" destId="{E4E699E7-8561-4CF8-965C-B95A015167EC}" srcOrd="13" destOrd="0" presId="urn:microsoft.com/office/officeart/2008/layout/LinedList"/>
    <dgm:cxn modelId="{C76E9F25-9F83-44DE-B3A6-600559078E72}" type="presParOf" srcId="{E4E699E7-8561-4CF8-965C-B95A015167EC}" destId="{7B5F84C6-7FB5-405E-8ACE-018EA0F8BD0D}" srcOrd="0" destOrd="0" presId="urn:microsoft.com/office/officeart/2008/layout/LinedList"/>
    <dgm:cxn modelId="{0434D749-751E-4773-B4C7-D574712907A6}" type="presParOf" srcId="{E4E699E7-8561-4CF8-965C-B95A015167EC}" destId="{C67A5461-D7D0-47BA-9865-5BA893E94365}" srcOrd="1" destOrd="0" presId="urn:microsoft.com/office/officeart/2008/layout/LinedList"/>
    <dgm:cxn modelId="{1DAB4B34-6A56-4988-A693-1F65CE8D6BF9}" type="presParOf" srcId="{2C990B57-DDC9-480A-82D1-69F0BBA15EB7}" destId="{AABEE993-309C-42F0-880B-69CC4C21D87E}" srcOrd="14" destOrd="0" presId="urn:microsoft.com/office/officeart/2008/layout/LinedList"/>
    <dgm:cxn modelId="{40341104-7D48-47C4-811D-90B82FFBCBE3}" type="presParOf" srcId="{2C990B57-DDC9-480A-82D1-69F0BBA15EB7}" destId="{4A39B878-4ACB-4013-9FD3-ABB8DBC5AFD0}" srcOrd="15" destOrd="0" presId="urn:microsoft.com/office/officeart/2008/layout/LinedList"/>
    <dgm:cxn modelId="{625CEFF5-28BC-48B3-8AE7-B5B6BC54BF61}" type="presParOf" srcId="{4A39B878-4ACB-4013-9FD3-ABB8DBC5AFD0}" destId="{041DDC59-79B0-40B3-81CD-23A07CD8E455}" srcOrd="0" destOrd="0" presId="urn:microsoft.com/office/officeart/2008/layout/LinedList"/>
    <dgm:cxn modelId="{56755DB2-890A-4F14-911B-D25F604C2B39}" type="presParOf" srcId="{4A39B878-4ACB-4013-9FD3-ABB8DBC5AFD0}" destId="{37F42A5D-C3EB-40C6-A4B6-A020B15D02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C22A5-7D7D-4277-A412-46C1FC5FC64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3C9AFF-E411-4A87-BCEC-7E92E2053E73}">
      <dgm:prSet custT="1"/>
      <dgm:spPr/>
      <dgm:t>
        <a:bodyPr/>
        <a:lstStyle/>
        <a:p>
          <a:pPr algn="r"/>
          <a:r>
            <a:rPr lang="en-US" sz="2800" b="1" u="sng" dirty="0">
              <a:solidFill>
                <a:schemeClr val="tx1"/>
              </a:solidFill>
            </a:rPr>
            <a:t>http://www.tampa-xway.com/procurement/#</a:t>
          </a:r>
          <a:r>
            <a:rPr lang="en-US" sz="2800" b="1" dirty="0">
              <a:solidFill>
                <a:schemeClr val="tx1"/>
              </a:solidFill>
            </a:rPr>
            <a:t> </a:t>
          </a:r>
        </a:p>
      </dgm:t>
    </dgm:pt>
    <dgm:pt modelId="{29A40528-5ED2-4749-9314-CE8DA7213392}" type="parTrans" cxnId="{AC236438-23D5-48E5-A964-E9EAE77C2E69}">
      <dgm:prSet/>
      <dgm:spPr/>
      <dgm:t>
        <a:bodyPr/>
        <a:lstStyle/>
        <a:p>
          <a:endParaRPr lang="en-US"/>
        </a:p>
      </dgm:t>
    </dgm:pt>
    <dgm:pt modelId="{5631810D-4373-4151-9918-728ACF68434A}" type="sibTrans" cxnId="{AC236438-23D5-48E5-A964-E9EAE77C2E69}">
      <dgm:prSet/>
      <dgm:spPr/>
      <dgm:t>
        <a:bodyPr/>
        <a:lstStyle/>
        <a:p>
          <a:endParaRPr lang="en-US" dirty="0"/>
        </a:p>
      </dgm:t>
    </dgm:pt>
    <dgm:pt modelId="{FEC7840D-A5FC-41B7-A503-9F7280E26CF3}">
      <dgm:prSet/>
      <dgm:spPr/>
      <dgm:t>
        <a:bodyPr/>
        <a:lstStyle/>
        <a:p>
          <a:r>
            <a:rPr lang="en-US" dirty="0">
              <a:solidFill>
                <a:schemeClr val="tx1"/>
              </a:solidFill>
            </a:rPr>
            <a:t>The </a:t>
          </a:r>
          <a:r>
            <a:rPr lang="en-US" b="1" u="sng" dirty="0">
              <a:solidFill>
                <a:schemeClr val="tx1"/>
              </a:solidFill>
            </a:rPr>
            <a:t>cone of silence </a:t>
          </a:r>
          <a:r>
            <a:rPr lang="en-US" dirty="0">
              <a:solidFill>
                <a:schemeClr val="tx1"/>
              </a:solidFill>
            </a:rPr>
            <a:t>remains in place for all THEA and HNTB staff.  The cone of silence begins on date of advertisement and ends upon Board Approval.</a:t>
          </a:r>
        </a:p>
      </dgm:t>
    </dgm:pt>
    <dgm:pt modelId="{9A406F0F-532B-4C25-8FA3-250E264DBBCB}" type="parTrans" cxnId="{793AA799-5A6A-415E-8BD3-A8CF860CD3E1}">
      <dgm:prSet/>
      <dgm:spPr/>
      <dgm:t>
        <a:bodyPr/>
        <a:lstStyle/>
        <a:p>
          <a:endParaRPr lang="en-US"/>
        </a:p>
      </dgm:t>
    </dgm:pt>
    <dgm:pt modelId="{3F13B614-FF93-4D3D-AE7A-4C0F6BD0B4BC}" type="sibTrans" cxnId="{793AA799-5A6A-415E-8BD3-A8CF860CD3E1}">
      <dgm:prSet/>
      <dgm:spPr/>
      <dgm:t>
        <a:bodyPr/>
        <a:lstStyle/>
        <a:p>
          <a:endParaRPr lang="en-US" dirty="0"/>
        </a:p>
      </dgm:t>
    </dgm:pt>
    <dgm:pt modelId="{0D7885C8-3160-4E62-988C-4CF9853AE296}">
      <dgm:prSet/>
      <dgm:spPr>
        <a:solidFill>
          <a:srgbClr val="FFCC00"/>
        </a:solidFill>
      </dgm:spPr>
      <dgm:t>
        <a:bodyPr/>
        <a:lstStyle/>
        <a:p>
          <a:r>
            <a:rPr lang="en-US" dirty="0">
              <a:solidFill>
                <a:schemeClr val="tx1"/>
              </a:solidFill>
            </a:rPr>
            <a:t>All questions should be emailed to Man Le, THEA Contracts &amp; Procurement Manager: </a:t>
          </a:r>
          <a:r>
            <a:rPr lang="en-US" u="sng" dirty="0">
              <a:solidFill>
                <a:schemeClr val="tx1"/>
              </a:solidFill>
            </a:rPr>
            <a:t>man.le@tampa-xway.com</a:t>
          </a:r>
          <a:endParaRPr lang="en-US" dirty="0">
            <a:solidFill>
              <a:schemeClr val="tx1"/>
            </a:solidFill>
          </a:endParaRPr>
        </a:p>
      </dgm:t>
    </dgm:pt>
    <dgm:pt modelId="{734CC3D3-A9AE-4505-A237-71BBF6A7AE3D}" type="parTrans" cxnId="{6D04C16F-6DA0-4039-BA24-9BF23FF14B6D}">
      <dgm:prSet/>
      <dgm:spPr/>
      <dgm:t>
        <a:bodyPr/>
        <a:lstStyle/>
        <a:p>
          <a:endParaRPr lang="en-US"/>
        </a:p>
      </dgm:t>
    </dgm:pt>
    <dgm:pt modelId="{7262913B-381E-4A0E-8369-5DEE706EEF91}" type="sibTrans" cxnId="{6D04C16F-6DA0-4039-BA24-9BF23FF14B6D}">
      <dgm:prSet/>
      <dgm:spPr/>
      <dgm:t>
        <a:bodyPr/>
        <a:lstStyle/>
        <a:p>
          <a:endParaRPr lang="en-US" dirty="0"/>
        </a:p>
      </dgm:t>
    </dgm:pt>
    <dgm:pt modelId="{1BE6A727-97B8-4E5F-B306-4E118A48F62B}">
      <dgm:prSet custT="1"/>
      <dgm:spPr>
        <a:solidFill>
          <a:schemeClr val="accent6">
            <a:lumMod val="75000"/>
          </a:schemeClr>
        </a:solidFill>
      </dgm:spPr>
      <dgm:t>
        <a:bodyPr/>
        <a:lstStyle/>
        <a:p>
          <a:pPr algn="l"/>
          <a:r>
            <a:rPr lang="en-US" sz="2500" b="1" dirty="0">
              <a:solidFill>
                <a:schemeClr val="tx1"/>
              </a:solidFill>
            </a:rPr>
            <a:t>Answers will be posted on the THEA website and Demandstar</a:t>
          </a:r>
          <a:endParaRPr lang="en-US" sz="2500" dirty="0">
            <a:solidFill>
              <a:schemeClr val="tx1"/>
            </a:solidFill>
          </a:endParaRPr>
        </a:p>
      </dgm:t>
    </dgm:pt>
    <dgm:pt modelId="{127DB728-D6F2-4BAF-B918-0FC628B7B4E7}" type="parTrans" cxnId="{F46097D3-12AD-449E-96CC-204D15E06164}">
      <dgm:prSet/>
      <dgm:spPr/>
      <dgm:t>
        <a:bodyPr/>
        <a:lstStyle/>
        <a:p>
          <a:endParaRPr lang="en-US"/>
        </a:p>
      </dgm:t>
    </dgm:pt>
    <dgm:pt modelId="{18A40682-2A0C-4226-960C-447CD765DBCD}" type="sibTrans" cxnId="{F46097D3-12AD-449E-96CC-204D15E06164}">
      <dgm:prSet/>
      <dgm:spPr/>
      <dgm:t>
        <a:bodyPr/>
        <a:lstStyle/>
        <a:p>
          <a:endParaRPr lang="en-US"/>
        </a:p>
      </dgm:t>
    </dgm:pt>
    <dgm:pt modelId="{97A72A3E-E5A8-47E8-AD32-ED1EDA56241F}" type="pres">
      <dgm:prSet presAssocID="{1EEC22A5-7D7D-4277-A412-46C1FC5FC649}" presName="outerComposite" presStyleCnt="0">
        <dgm:presLayoutVars>
          <dgm:chMax val="5"/>
          <dgm:dir/>
          <dgm:resizeHandles val="exact"/>
        </dgm:presLayoutVars>
      </dgm:prSet>
      <dgm:spPr/>
    </dgm:pt>
    <dgm:pt modelId="{79E5DC10-B13A-4602-98D4-F7073A6FE2EB}" type="pres">
      <dgm:prSet presAssocID="{1EEC22A5-7D7D-4277-A412-46C1FC5FC649}" presName="dummyMaxCanvas" presStyleCnt="0">
        <dgm:presLayoutVars/>
      </dgm:prSet>
      <dgm:spPr/>
    </dgm:pt>
    <dgm:pt modelId="{16620937-CD2B-4C4E-AA48-CEF8F3E21D9C}" type="pres">
      <dgm:prSet presAssocID="{1EEC22A5-7D7D-4277-A412-46C1FC5FC649}" presName="FourNodes_1" presStyleLbl="node1" presStyleIdx="0" presStyleCnt="4" custScaleX="120894" custLinFactNeighborX="7307" custLinFactNeighborY="1534">
        <dgm:presLayoutVars>
          <dgm:bulletEnabled val="1"/>
        </dgm:presLayoutVars>
      </dgm:prSet>
      <dgm:spPr/>
    </dgm:pt>
    <dgm:pt modelId="{06488A21-A6B0-42D2-8100-0BA566A5AA69}" type="pres">
      <dgm:prSet presAssocID="{1EEC22A5-7D7D-4277-A412-46C1FC5FC649}" presName="FourNodes_2" presStyleLbl="node1" presStyleIdx="1" presStyleCnt="4" custLinFactNeighborX="-4223" custLinFactNeighborY="395">
        <dgm:presLayoutVars>
          <dgm:bulletEnabled val="1"/>
        </dgm:presLayoutVars>
      </dgm:prSet>
      <dgm:spPr/>
    </dgm:pt>
    <dgm:pt modelId="{7F6BBDEA-F9B1-452C-9871-0E67DB8172B5}" type="pres">
      <dgm:prSet presAssocID="{1EEC22A5-7D7D-4277-A412-46C1FC5FC649}" presName="FourNodes_3" presStyleLbl="node1" presStyleIdx="2" presStyleCnt="4" custLinFactNeighborX="-3098" custLinFactNeighborY="-5797">
        <dgm:presLayoutVars>
          <dgm:bulletEnabled val="1"/>
        </dgm:presLayoutVars>
      </dgm:prSet>
      <dgm:spPr/>
    </dgm:pt>
    <dgm:pt modelId="{C6EC84CE-0C31-4DC4-9C86-4B5F092980E3}" type="pres">
      <dgm:prSet presAssocID="{1EEC22A5-7D7D-4277-A412-46C1FC5FC649}" presName="FourNodes_4" presStyleLbl="node1" presStyleIdx="3" presStyleCnt="4" custScaleX="104167" custLinFactNeighborX="-6532" custLinFactNeighborY="-5402">
        <dgm:presLayoutVars>
          <dgm:bulletEnabled val="1"/>
        </dgm:presLayoutVars>
      </dgm:prSet>
      <dgm:spPr/>
    </dgm:pt>
    <dgm:pt modelId="{948828B8-1852-4497-8203-DE743B7A31C3}" type="pres">
      <dgm:prSet presAssocID="{1EEC22A5-7D7D-4277-A412-46C1FC5FC649}" presName="FourConn_1-2" presStyleLbl="fgAccFollowNode1" presStyleIdx="0" presStyleCnt="3">
        <dgm:presLayoutVars>
          <dgm:bulletEnabled val="1"/>
        </dgm:presLayoutVars>
      </dgm:prSet>
      <dgm:spPr/>
    </dgm:pt>
    <dgm:pt modelId="{61B8D290-BF2C-469A-8ADC-4A04CFBB8B1C}" type="pres">
      <dgm:prSet presAssocID="{1EEC22A5-7D7D-4277-A412-46C1FC5FC649}" presName="FourConn_2-3" presStyleLbl="fgAccFollowNode1" presStyleIdx="1" presStyleCnt="3">
        <dgm:presLayoutVars>
          <dgm:bulletEnabled val="1"/>
        </dgm:presLayoutVars>
      </dgm:prSet>
      <dgm:spPr/>
    </dgm:pt>
    <dgm:pt modelId="{AF681400-2F98-475F-B473-7B8B052A2F07}" type="pres">
      <dgm:prSet presAssocID="{1EEC22A5-7D7D-4277-A412-46C1FC5FC649}" presName="FourConn_3-4" presStyleLbl="fgAccFollowNode1" presStyleIdx="2" presStyleCnt="3">
        <dgm:presLayoutVars>
          <dgm:bulletEnabled val="1"/>
        </dgm:presLayoutVars>
      </dgm:prSet>
      <dgm:spPr/>
    </dgm:pt>
    <dgm:pt modelId="{936AE784-A20B-4295-A4C6-19AC3F06FFDB}" type="pres">
      <dgm:prSet presAssocID="{1EEC22A5-7D7D-4277-A412-46C1FC5FC649}" presName="FourNodes_1_text" presStyleLbl="node1" presStyleIdx="3" presStyleCnt="4">
        <dgm:presLayoutVars>
          <dgm:bulletEnabled val="1"/>
        </dgm:presLayoutVars>
      </dgm:prSet>
      <dgm:spPr/>
    </dgm:pt>
    <dgm:pt modelId="{CB9E8D77-DB92-4977-BD2B-8A2FC0B1581A}" type="pres">
      <dgm:prSet presAssocID="{1EEC22A5-7D7D-4277-A412-46C1FC5FC649}" presName="FourNodes_2_text" presStyleLbl="node1" presStyleIdx="3" presStyleCnt="4">
        <dgm:presLayoutVars>
          <dgm:bulletEnabled val="1"/>
        </dgm:presLayoutVars>
      </dgm:prSet>
      <dgm:spPr/>
    </dgm:pt>
    <dgm:pt modelId="{1E98C002-B244-4A53-85E8-F9C49E66092B}" type="pres">
      <dgm:prSet presAssocID="{1EEC22A5-7D7D-4277-A412-46C1FC5FC649}" presName="FourNodes_3_text" presStyleLbl="node1" presStyleIdx="3" presStyleCnt="4">
        <dgm:presLayoutVars>
          <dgm:bulletEnabled val="1"/>
        </dgm:presLayoutVars>
      </dgm:prSet>
      <dgm:spPr/>
    </dgm:pt>
    <dgm:pt modelId="{EF0878F6-A4EF-49FF-BA1F-E82EE3BB72CB}" type="pres">
      <dgm:prSet presAssocID="{1EEC22A5-7D7D-4277-A412-46C1FC5FC649}" presName="FourNodes_4_text" presStyleLbl="node1" presStyleIdx="3" presStyleCnt="4">
        <dgm:presLayoutVars>
          <dgm:bulletEnabled val="1"/>
        </dgm:presLayoutVars>
      </dgm:prSet>
      <dgm:spPr/>
    </dgm:pt>
  </dgm:ptLst>
  <dgm:cxnLst>
    <dgm:cxn modelId="{AC236438-23D5-48E5-A964-E9EAE77C2E69}" srcId="{1EEC22A5-7D7D-4277-A412-46C1FC5FC649}" destId="{223C9AFF-E411-4A87-BCEC-7E92E2053E73}" srcOrd="0" destOrd="0" parTransId="{29A40528-5ED2-4749-9314-CE8DA7213392}" sibTransId="{5631810D-4373-4151-9918-728ACF68434A}"/>
    <dgm:cxn modelId="{2547873E-8A73-4611-96E7-BD9B96C2FC84}" type="presOf" srcId="{1BE6A727-97B8-4E5F-B306-4E118A48F62B}" destId="{C6EC84CE-0C31-4DC4-9C86-4B5F092980E3}" srcOrd="0" destOrd="0" presId="urn:microsoft.com/office/officeart/2005/8/layout/vProcess5"/>
    <dgm:cxn modelId="{51AB036C-30A5-4515-9339-EA7436533EA3}" type="presOf" srcId="{5631810D-4373-4151-9918-728ACF68434A}" destId="{948828B8-1852-4497-8203-DE743B7A31C3}" srcOrd="0" destOrd="0" presId="urn:microsoft.com/office/officeart/2005/8/layout/vProcess5"/>
    <dgm:cxn modelId="{56CDAF4E-0754-4410-A60E-F713659E5A66}" type="presOf" srcId="{1EEC22A5-7D7D-4277-A412-46C1FC5FC649}" destId="{97A72A3E-E5A8-47E8-AD32-ED1EDA56241F}" srcOrd="0" destOrd="0" presId="urn:microsoft.com/office/officeart/2005/8/layout/vProcess5"/>
    <dgm:cxn modelId="{6D04C16F-6DA0-4039-BA24-9BF23FF14B6D}" srcId="{1EEC22A5-7D7D-4277-A412-46C1FC5FC649}" destId="{0D7885C8-3160-4E62-988C-4CF9853AE296}" srcOrd="2" destOrd="0" parTransId="{734CC3D3-A9AE-4505-A237-71BBF6A7AE3D}" sibTransId="{7262913B-381E-4A0E-8369-5DEE706EEF91}"/>
    <dgm:cxn modelId="{31445857-BBDE-4E06-899A-E28065DB53BE}" type="presOf" srcId="{0D7885C8-3160-4E62-988C-4CF9853AE296}" destId="{7F6BBDEA-F9B1-452C-9871-0E67DB8172B5}" srcOrd="0" destOrd="0" presId="urn:microsoft.com/office/officeart/2005/8/layout/vProcess5"/>
    <dgm:cxn modelId="{2D827C7A-11CC-4267-B2A8-89D5B45CDAB1}" type="presOf" srcId="{FEC7840D-A5FC-41B7-A503-9F7280E26CF3}" destId="{06488A21-A6B0-42D2-8100-0BA566A5AA69}" srcOrd="0" destOrd="0" presId="urn:microsoft.com/office/officeart/2005/8/layout/vProcess5"/>
    <dgm:cxn modelId="{154DAE80-5A01-44A7-841B-48B6587165D7}" type="presOf" srcId="{223C9AFF-E411-4A87-BCEC-7E92E2053E73}" destId="{936AE784-A20B-4295-A4C6-19AC3F06FFDB}" srcOrd="1" destOrd="0" presId="urn:microsoft.com/office/officeart/2005/8/layout/vProcess5"/>
    <dgm:cxn modelId="{68519A86-75AB-42DA-8521-5B50F34054C9}" type="presOf" srcId="{0D7885C8-3160-4E62-988C-4CF9853AE296}" destId="{1E98C002-B244-4A53-85E8-F9C49E66092B}" srcOrd="1" destOrd="0" presId="urn:microsoft.com/office/officeart/2005/8/layout/vProcess5"/>
    <dgm:cxn modelId="{14290591-9E91-4950-A6A2-617C099A9B9D}" type="presOf" srcId="{223C9AFF-E411-4A87-BCEC-7E92E2053E73}" destId="{16620937-CD2B-4C4E-AA48-CEF8F3E21D9C}" srcOrd="0" destOrd="0" presId="urn:microsoft.com/office/officeart/2005/8/layout/vProcess5"/>
    <dgm:cxn modelId="{4D203B94-921D-40DB-894B-F6337062C068}" type="presOf" srcId="{1BE6A727-97B8-4E5F-B306-4E118A48F62B}" destId="{EF0878F6-A4EF-49FF-BA1F-E82EE3BB72CB}" srcOrd="1" destOrd="0" presId="urn:microsoft.com/office/officeart/2005/8/layout/vProcess5"/>
    <dgm:cxn modelId="{793AA799-5A6A-415E-8BD3-A8CF860CD3E1}" srcId="{1EEC22A5-7D7D-4277-A412-46C1FC5FC649}" destId="{FEC7840D-A5FC-41B7-A503-9F7280E26CF3}" srcOrd="1" destOrd="0" parTransId="{9A406F0F-532B-4C25-8FA3-250E264DBBCB}" sibTransId="{3F13B614-FF93-4D3D-AE7A-4C0F6BD0B4BC}"/>
    <dgm:cxn modelId="{E3BA61A5-51CB-4704-9AE6-18BCBE30B2C7}" type="presOf" srcId="{FEC7840D-A5FC-41B7-A503-9F7280E26CF3}" destId="{CB9E8D77-DB92-4977-BD2B-8A2FC0B1581A}" srcOrd="1" destOrd="0" presId="urn:microsoft.com/office/officeart/2005/8/layout/vProcess5"/>
    <dgm:cxn modelId="{DF9CA5AC-FEEA-4878-9918-B616521563EA}" type="presOf" srcId="{3F13B614-FF93-4D3D-AE7A-4C0F6BD0B4BC}" destId="{61B8D290-BF2C-469A-8ADC-4A04CFBB8B1C}" srcOrd="0" destOrd="0" presId="urn:microsoft.com/office/officeart/2005/8/layout/vProcess5"/>
    <dgm:cxn modelId="{F46097D3-12AD-449E-96CC-204D15E06164}" srcId="{1EEC22A5-7D7D-4277-A412-46C1FC5FC649}" destId="{1BE6A727-97B8-4E5F-B306-4E118A48F62B}" srcOrd="3" destOrd="0" parTransId="{127DB728-D6F2-4BAF-B918-0FC628B7B4E7}" sibTransId="{18A40682-2A0C-4226-960C-447CD765DBCD}"/>
    <dgm:cxn modelId="{FC503BD5-9F62-4C57-A026-05396507F343}" type="presOf" srcId="{7262913B-381E-4A0E-8369-5DEE706EEF91}" destId="{AF681400-2F98-475F-B473-7B8B052A2F07}" srcOrd="0" destOrd="0" presId="urn:microsoft.com/office/officeart/2005/8/layout/vProcess5"/>
    <dgm:cxn modelId="{4D651E3D-5AD1-4262-B854-0A3BD7FAE284}" type="presParOf" srcId="{97A72A3E-E5A8-47E8-AD32-ED1EDA56241F}" destId="{79E5DC10-B13A-4602-98D4-F7073A6FE2EB}" srcOrd="0" destOrd="0" presId="urn:microsoft.com/office/officeart/2005/8/layout/vProcess5"/>
    <dgm:cxn modelId="{131EAF43-4E36-4D65-9206-420EC2AE1143}" type="presParOf" srcId="{97A72A3E-E5A8-47E8-AD32-ED1EDA56241F}" destId="{16620937-CD2B-4C4E-AA48-CEF8F3E21D9C}" srcOrd="1" destOrd="0" presId="urn:microsoft.com/office/officeart/2005/8/layout/vProcess5"/>
    <dgm:cxn modelId="{3A8DBB65-A22E-4CB0-A893-18301AED9F2C}" type="presParOf" srcId="{97A72A3E-E5A8-47E8-AD32-ED1EDA56241F}" destId="{06488A21-A6B0-42D2-8100-0BA566A5AA69}" srcOrd="2" destOrd="0" presId="urn:microsoft.com/office/officeart/2005/8/layout/vProcess5"/>
    <dgm:cxn modelId="{051B1D65-7AEE-4C63-B045-ADB3C5AD9D63}" type="presParOf" srcId="{97A72A3E-E5A8-47E8-AD32-ED1EDA56241F}" destId="{7F6BBDEA-F9B1-452C-9871-0E67DB8172B5}" srcOrd="3" destOrd="0" presId="urn:microsoft.com/office/officeart/2005/8/layout/vProcess5"/>
    <dgm:cxn modelId="{86C228D0-AC4D-4849-872B-6A1C3FD71DCB}" type="presParOf" srcId="{97A72A3E-E5A8-47E8-AD32-ED1EDA56241F}" destId="{C6EC84CE-0C31-4DC4-9C86-4B5F092980E3}" srcOrd="4" destOrd="0" presId="urn:microsoft.com/office/officeart/2005/8/layout/vProcess5"/>
    <dgm:cxn modelId="{200792E2-5792-41B6-84CB-BDB4CCE4B686}" type="presParOf" srcId="{97A72A3E-E5A8-47E8-AD32-ED1EDA56241F}" destId="{948828B8-1852-4497-8203-DE743B7A31C3}" srcOrd="5" destOrd="0" presId="urn:microsoft.com/office/officeart/2005/8/layout/vProcess5"/>
    <dgm:cxn modelId="{14DE3D8E-7D55-4CC2-82E3-38BD934FC60C}" type="presParOf" srcId="{97A72A3E-E5A8-47E8-AD32-ED1EDA56241F}" destId="{61B8D290-BF2C-469A-8ADC-4A04CFBB8B1C}" srcOrd="6" destOrd="0" presId="urn:microsoft.com/office/officeart/2005/8/layout/vProcess5"/>
    <dgm:cxn modelId="{FAA6CAEA-A8CC-4EA2-8A0A-0AF959DF2ADC}" type="presParOf" srcId="{97A72A3E-E5A8-47E8-AD32-ED1EDA56241F}" destId="{AF681400-2F98-475F-B473-7B8B052A2F07}" srcOrd="7" destOrd="0" presId="urn:microsoft.com/office/officeart/2005/8/layout/vProcess5"/>
    <dgm:cxn modelId="{63B38F9F-BE66-4250-9232-D580A0F602DA}" type="presParOf" srcId="{97A72A3E-E5A8-47E8-AD32-ED1EDA56241F}" destId="{936AE784-A20B-4295-A4C6-19AC3F06FFDB}" srcOrd="8" destOrd="0" presId="urn:microsoft.com/office/officeart/2005/8/layout/vProcess5"/>
    <dgm:cxn modelId="{BF50A6AA-3BD5-4211-BED5-66D7D36BFB63}" type="presParOf" srcId="{97A72A3E-E5A8-47E8-AD32-ED1EDA56241F}" destId="{CB9E8D77-DB92-4977-BD2B-8A2FC0B1581A}" srcOrd="9" destOrd="0" presId="urn:microsoft.com/office/officeart/2005/8/layout/vProcess5"/>
    <dgm:cxn modelId="{D271C5C4-E647-4D88-9485-ECE19AEE2345}" type="presParOf" srcId="{97A72A3E-E5A8-47E8-AD32-ED1EDA56241F}" destId="{1E98C002-B244-4A53-85E8-F9C49E66092B}" srcOrd="10" destOrd="0" presId="urn:microsoft.com/office/officeart/2005/8/layout/vProcess5"/>
    <dgm:cxn modelId="{1A25201F-2390-454D-AD24-C89394BDB909}" type="presParOf" srcId="{97A72A3E-E5A8-47E8-AD32-ED1EDA56241F}" destId="{EF0878F6-A4EF-49FF-BA1F-E82EE3BB72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E0F5-3783-4CB4-9C80-25E6829343E9}">
      <dsp:nvSpPr>
        <dsp:cNvPr id="0" name=""/>
        <dsp:cNvSpPr/>
      </dsp:nvSpPr>
      <dsp:spPr>
        <a:xfrm>
          <a:off x="0" y="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97E0CF-AA1D-4E62-8F39-CC9EC75E766A}">
      <dsp:nvSpPr>
        <dsp:cNvPr id="0" name=""/>
        <dsp:cNvSpPr/>
      </dsp:nvSpPr>
      <dsp:spPr>
        <a:xfrm>
          <a:off x="0" y="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Man Le </a:t>
          </a:r>
          <a:r>
            <a:rPr lang="en-US" sz="2300" kern="1200" dirty="0"/>
            <a:t>– THEA Contracts &amp; Procurement Manager</a:t>
          </a:r>
        </a:p>
      </dsp:txBody>
      <dsp:txXfrm>
        <a:off x="0" y="0"/>
        <a:ext cx="7886700" cy="543917"/>
      </dsp:txXfrm>
    </dsp:sp>
    <dsp:sp modelId="{0C23DECE-7B5E-42C2-BDC6-94EC925E0D14}">
      <dsp:nvSpPr>
        <dsp:cNvPr id="0" name=""/>
        <dsp:cNvSpPr/>
      </dsp:nvSpPr>
      <dsp:spPr>
        <a:xfrm>
          <a:off x="0" y="543917"/>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C59FCA-7211-4648-AA19-74FCDEF8E4AD}">
      <dsp:nvSpPr>
        <dsp:cNvPr id="0" name=""/>
        <dsp:cNvSpPr/>
      </dsp:nvSpPr>
      <dsp:spPr>
        <a:xfrm>
          <a:off x="0" y="543917"/>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Brian Pickard, PE </a:t>
          </a:r>
          <a:r>
            <a:rPr lang="en-US" sz="2300" kern="1200" dirty="0"/>
            <a:t>– THEA Director of Operations and Engineering</a:t>
          </a:r>
        </a:p>
      </dsp:txBody>
      <dsp:txXfrm>
        <a:off x="0" y="543917"/>
        <a:ext cx="7886700" cy="543917"/>
      </dsp:txXfrm>
    </dsp:sp>
    <dsp:sp modelId="{25807A2E-CB29-4613-9DE0-8F183DE3BEF7}">
      <dsp:nvSpPr>
        <dsp:cNvPr id="0" name=""/>
        <dsp:cNvSpPr/>
      </dsp:nvSpPr>
      <dsp:spPr>
        <a:xfrm>
          <a:off x="0" y="1087834"/>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231592-525A-4BF5-A26B-D361856D9F63}">
      <dsp:nvSpPr>
        <dsp:cNvPr id="0" name=""/>
        <dsp:cNvSpPr/>
      </dsp:nvSpPr>
      <dsp:spPr>
        <a:xfrm>
          <a:off x="0" y="1087834"/>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Judith Villegas, EI </a:t>
          </a:r>
          <a:r>
            <a:rPr lang="en-US" sz="2300" kern="1200" dirty="0"/>
            <a:t>– THEA Project Manager</a:t>
          </a:r>
        </a:p>
      </dsp:txBody>
      <dsp:txXfrm>
        <a:off x="0" y="1087834"/>
        <a:ext cx="7886700" cy="543917"/>
      </dsp:txXfrm>
    </dsp:sp>
    <dsp:sp modelId="{5D97E7D0-E387-481E-A73F-5437BB5EF479}">
      <dsp:nvSpPr>
        <dsp:cNvPr id="0" name=""/>
        <dsp:cNvSpPr/>
      </dsp:nvSpPr>
      <dsp:spPr>
        <a:xfrm>
          <a:off x="0" y="1631751"/>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F2B93E-B0F0-46CC-9E27-B3B8F4BD0529}">
      <dsp:nvSpPr>
        <dsp:cNvPr id="0" name=""/>
        <dsp:cNvSpPr/>
      </dsp:nvSpPr>
      <dsp:spPr>
        <a:xfrm>
          <a:off x="0" y="1631751"/>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Sally Fischer </a:t>
          </a:r>
          <a:r>
            <a:rPr lang="en-US" sz="2300" kern="1200" dirty="0"/>
            <a:t>– THEA Project Manager</a:t>
          </a:r>
        </a:p>
      </dsp:txBody>
      <dsp:txXfrm>
        <a:off x="0" y="1631751"/>
        <a:ext cx="7886700" cy="543917"/>
      </dsp:txXfrm>
    </dsp:sp>
    <dsp:sp modelId="{59FF802B-D44E-44A9-9836-86B16CD5937B}">
      <dsp:nvSpPr>
        <dsp:cNvPr id="0" name=""/>
        <dsp:cNvSpPr/>
      </dsp:nvSpPr>
      <dsp:spPr>
        <a:xfrm>
          <a:off x="0" y="2175669"/>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19CC3F-8FE4-4B80-BE42-ACCD6FA150EB}">
      <dsp:nvSpPr>
        <dsp:cNvPr id="0" name=""/>
        <dsp:cNvSpPr/>
      </dsp:nvSpPr>
      <dsp:spPr>
        <a:xfrm>
          <a:off x="0" y="2175669"/>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Charlene Ponce </a:t>
          </a:r>
          <a:r>
            <a:rPr lang="en-US" sz="2300" kern="1200" dirty="0"/>
            <a:t>– THEA Executive Assistant to CEO</a:t>
          </a:r>
        </a:p>
      </dsp:txBody>
      <dsp:txXfrm>
        <a:off x="0" y="2175669"/>
        <a:ext cx="7886700" cy="543917"/>
      </dsp:txXfrm>
    </dsp:sp>
    <dsp:sp modelId="{E7405E2D-22F0-47AC-B1E3-51FF534DBFE4}">
      <dsp:nvSpPr>
        <dsp:cNvPr id="0" name=""/>
        <dsp:cNvSpPr/>
      </dsp:nvSpPr>
      <dsp:spPr>
        <a:xfrm>
          <a:off x="0" y="2719586"/>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330FF4-EA27-4C98-BFF6-AB2ED6C65996}">
      <dsp:nvSpPr>
        <dsp:cNvPr id="0" name=""/>
        <dsp:cNvSpPr/>
      </dsp:nvSpPr>
      <dsp:spPr>
        <a:xfrm>
          <a:off x="0" y="2719586"/>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Max Artman</a:t>
          </a:r>
          <a:r>
            <a:rPr lang="en-US" sz="2300" kern="1200" dirty="0"/>
            <a:t>– THEA Tolls Operations Analyst</a:t>
          </a:r>
        </a:p>
      </dsp:txBody>
      <dsp:txXfrm>
        <a:off x="0" y="2719586"/>
        <a:ext cx="7886700" cy="543917"/>
      </dsp:txXfrm>
    </dsp:sp>
    <dsp:sp modelId="{87EB90D7-072A-4E7C-A27F-CCDBB8C05A38}">
      <dsp:nvSpPr>
        <dsp:cNvPr id="0" name=""/>
        <dsp:cNvSpPr/>
      </dsp:nvSpPr>
      <dsp:spPr>
        <a:xfrm>
          <a:off x="0" y="3263503"/>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5F84C6-7FB5-405E-8ACE-018EA0F8BD0D}">
      <dsp:nvSpPr>
        <dsp:cNvPr id="0" name=""/>
        <dsp:cNvSpPr/>
      </dsp:nvSpPr>
      <dsp:spPr>
        <a:xfrm>
          <a:off x="0" y="3263503"/>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Jim Drapp, PE </a:t>
          </a:r>
          <a:r>
            <a:rPr lang="en-US" sz="2300" kern="1200" dirty="0"/>
            <a:t>– THEA GEC</a:t>
          </a:r>
        </a:p>
      </dsp:txBody>
      <dsp:txXfrm>
        <a:off x="0" y="3263503"/>
        <a:ext cx="7886700" cy="543917"/>
      </dsp:txXfrm>
    </dsp:sp>
    <dsp:sp modelId="{AABEE993-309C-42F0-880B-69CC4C21D87E}">
      <dsp:nvSpPr>
        <dsp:cNvPr id="0" name=""/>
        <dsp:cNvSpPr/>
      </dsp:nvSpPr>
      <dsp:spPr>
        <a:xfrm>
          <a:off x="0" y="380742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1DDC59-79B0-40B3-81CD-23A07CD8E455}">
      <dsp:nvSpPr>
        <dsp:cNvPr id="0" name=""/>
        <dsp:cNvSpPr/>
      </dsp:nvSpPr>
      <dsp:spPr>
        <a:xfrm>
          <a:off x="0" y="380742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3807420"/>
        <a:ext cx="7886700"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0937-CD2B-4C4E-AA48-CEF8F3E21D9C}">
      <dsp:nvSpPr>
        <dsp:cNvPr id="0" name=""/>
        <dsp:cNvSpPr/>
      </dsp:nvSpPr>
      <dsp:spPr>
        <a:xfrm>
          <a:off x="76206" y="17744"/>
          <a:ext cx="8843637" cy="115671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u="sng" kern="1200" dirty="0">
              <a:solidFill>
                <a:schemeClr val="tx1"/>
              </a:solidFill>
            </a:rPr>
            <a:t>http://www.tampa-xway.com/procurement/#</a:t>
          </a:r>
          <a:r>
            <a:rPr lang="en-US" sz="2800" b="1" kern="1200" dirty="0">
              <a:solidFill>
                <a:schemeClr val="tx1"/>
              </a:solidFill>
            </a:rPr>
            <a:t> </a:t>
          </a:r>
        </a:p>
      </dsp:txBody>
      <dsp:txXfrm>
        <a:off x="110085" y="51623"/>
        <a:ext cx="7230647" cy="1088958"/>
      </dsp:txXfrm>
    </dsp:sp>
    <dsp:sp modelId="{06488A21-A6B0-42D2-8100-0BA566A5AA69}">
      <dsp:nvSpPr>
        <dsp:cNvPr id="0" name=""/>
        <dsp:cNvSpPr/>
      </dsp:nvSpPr>
      <dsp:spPr>
        <a:xfrm>
          <a:off x="609630" y="1371597"/>
          <a:ext cx="7315200" cy="1156716"/>
        </a:xfrm>
        <a:prstGeom prst="roundRect">
          <a:avLst>
            <a:gd name="adj" fmla="val 10000"/>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The </a:t>
          </a:r>
          <a:r>
            <a:rPr lang="en-US" sz="2100" b="1" u="sng" kern="1200" dirty="0">
              <a:solidFill>
                <a:schemeClr val="tx1"/>
              </a:solidFill>
            </a:rPr>
            <a:t>cone of silence </a:t>
          </a:r>
          <a:r>
            <a:rPr lang="en-US" sz="2100" kern="1200" dirty="0">
              <a:solidFill>
                <a:schemeClr val="tx1"/>
              </a:solidFill>
            </a:rPr>
            <a:t>remains in place for all THEA and HNTB staff.  The cone of silence begins on date of advertisement and ends upon Board Approval.</a:t>
          </a:r>
        </a:p>
      </dsp:txBody>
      <dsp:txXfrm>
        <a:off x="643509" y="1405476"/>
        <a:ext cx="5882928" cy="1088958"/>
      </dsp:txXfrm>
    </dsp:sp>
    <dsp:sp modelId="{7F6BBDEA-F9B1-452C-9871-0E67DB8172B5}">
      <dsp:nvSpPr>
        <dsp:cNvPr id="0" name=""/>
        <dsp:cNvSpPr/>
      </dsp:nvSpPr>
      <dsp:spPr>
        <a:xfrm>
          <a:off x="1295430" y="2667001"/>
          <a:ext cx="7315200" cy="1156716"/>
        </a:xfrm>
        <a:prstGeom prst="roundRect">
          <a:avLst>
            <a:gd name="adj" fmla="val 10000"/>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All questions should be emailed to Man Le, THEA Contracts &amp; Procurement Manager: </a:t>
          </a:r>
          <a:r>
            <a:rPr lang="en-US" sz="2100" u="sng" kern="1200" dirty="0">
              <a:solidFill>
                <a:schemeClr val="tx1"/>
              </a:solidFill>
            </a:rPr>
            <a:t>man.le@tampa-xway.com</a:t>
          </a:r>
          <a:endParaRPr lang="en-US" sz="2100" kern="1200" dirty="0">
            <a:solidFill>
              <a:schemeClr val="tx1"/>
            </a:solidFill>
          </a:endParaRPr>
        </a:p>
      </dsp:txBody>
      <dsp:txXfrm>
        <a:off x="1329309" y="2700880"/>
        <a:ext cx="5892072" cy="1088958"/>
      </dsp:txXfrm>
    </dsp:sp>
    <dsp:sp modelId="{C6EC84CE-0C31-4DC4-9C86-4B5F092980E3}">
      <dsp:nvSpPr>
        <dsp:cNvPr id="0" name=""/>
        <dsp:cNvSpPr/>
      </dsp:nvSpPr>
      <dsp:spPr>
        <a:xfrm>
          <a:off x="1504462" y="4038598"/>
          <a:ext cx="7620024" cy="1156716"/>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Answers will be posted on the THEA website and Demandstar</a:t>
          </a:r>
          <a:endParaRPr lang="en-US" sz="2500" kern="1200" dirty="0">
            <a:solidFill>
              <a:schemeClr val="tx1"/>
            </a:solidFill>
          </a:endParaRPr>
        </a:p>
      </dsp:txBody>
      <dsp:txXfrm>
        <a:off x="1538341" y="4072477"/>
        <a:ext cx="6130893" cy="1088958"/>
      </dsp:txXfrm>
    </dsp:sp>
    <dsp:sp modelId="{948828B8-1852-4497-8203-DE743B7A31C3}">
      <dsp:nvSpPr>
        <dsp:cNvPr id="0" name=""/>
        <dsp:cNvSpPr/>
      </dsp:nvSpPr>
      <dsp:spPr>
        <a:xfrm>
          <a:off x="6869237" y="885939"/>
          <a:ext cx="751865" cy="75186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038407" y="885939"/>
        <a:ext cx="413525" cy="565778"/>
      </dsp:txXfrm>
    </dsp:sp>
    <dsp:sp modelId="{61B8D290-BF2C-469A-8ADC-4A04CFBB8B1C}">
      <dsp:nvSpPr>
        <dsp:cNvPr id="0" name=""/>
        <dsp:cNvSpPr/>
      </dsp:nvSpPr>
      <dsp:spPr>
        <a:xfrm>
          <a:off x="7481885" y="2252967"/>
          <a:ext cx="751865" cy="751865"/>
        </a:xfrm>
        <a:prstGeom prst="downArrow">
          <a:avLst>
            <a:gd name="adj1" fmla="val 55000"/>
            <a:gd name="adj2" fmla="val 45000"/>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651055" y="2252967"/>
        <a:ext cx="413525" cy="565778"/>
      </dsp:txXfrm>
    </dsp:sp>
    <dsp:sp modelId="{AF681400-2F98-475F-B473-7B8B052A2F07}">
      <dsp:nvSpPr>
        <dsp:cNvPr id="0" name=""/>
        <dsp:cNvSpPr/>
      </dsp:nvSpPr>
      <dsp:spPr>
        <a:xfrm>
          <a:off x="8085389" y="3619995"/>
          <a:ext cx="751865" cy="751865"/>
        </a:xfrm>
        <a:prstGeom prst="downArrow">
          <a:avLst>
            <a:gd name="adj1" fmla="val 55000"/>
            <a:gd name="adj2" fmla="val 45000"/>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8254559" y="3619995"/>
        <a:ext cx="413525" cy="5657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DC62958-6AB1-4249-BC0D-102958D4FF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a:extLst>
              <a:ext uri="{FF2B5EF4-FFF2-40B4-BE49-F238E27FC236}">
                <a16:creationId xmlns:a16="http://schemas.microsoft.com/office/drawing/2014/main" id="{CEFABC91-4139-456B-A738-32EF40636A3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Arial" charset="0"/>
              </a:defRPr>
            </a:lvl1pPr>
          </a:lstStyle>
          <a:p>
            <a:pPr>
              <a:defRPr/>
            </a:pPr>
            <a:fld id="{55DD5116-82F3-41D6-A99D-5B12B5EA1649}" type="datetimeFigureOut">
              <a:rPr lang="en-US"/>
              <a:pPr>
                <a:defRPr/>
              </a:pPr>
              <a:t>1/3/2022</a:t>
            </a:fld>
            <a:endParaRPr lang="en-US" dirty="0"/>
          </a:p>
        </p:txBody>
      </p:sp>
      <p:sp>
        <p:nvSpPr>
          <p:cNvPr id="65540" name="Rectangle 4">
            <a:extLst>
              <a:ext uri="{FF2B5EF4-FFF2-40B4-BE49-F238E27FC236}">
                <a16:creationId xmlns:a16="http://schemas.microsoft.com/office/drawing/2014/main" id="{7D57FF08-3ED7-417E-A559-7A2A7071CDB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Arial" charset="0"/>
              </a:defRPr>
            </a:lvl1pPr>
          </a:lstStyle>
          <a:p>
            <a:pPr>
              <a:defRPr/>
            </a:pPr>
            <a:endParaRPr lang="en-US" dirty="0"/>
          </a:p>
        </p:txBody>
      </p:sp>
      <p:sp>
        <p:nvSpPr>
          <p:cNvPr id="65541" name="Rectangle 5">
            <a:extLst>
              <a:ext uri="{FF2B5EF4-FFF2-40B4-BE49-F238E27FC236}">
                <a16:creationId xmlns:a16="http://schemas.microsoft.com/office/drawing/2014/main" id="{A688172D-5474-4B26-A7B8-B0AEF7A9DC2C}"/>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vl1pPr>
          </a:lstStyle>
          <a:p>
            <a:pPr>
              <a:defRPr/>
            </a:pPr>
            <a:fld id="{92C5C666-ABC9-487C-BD6B-0DFC18A49176}" type="slidenum">
              <a:rPr lang="en-US" altLang="en-US"/>
              <a:pPr>
                <a:defRPr/>
              </a:pPr>
              <a:t>‹#›</a:t>
            </a:fld>
            <a:endParaRPr lang="en-US" altLang="en-US" dirty="0"/>
          </a:p>
        </p:txBody>
      </p:sp>
    </p:spTree>
    <p:extLst>
      <p:ext uri="{BB962C8B-B14F-4D97-AF65-F5344CB8AC3E}">
        <p14:creationId xmlns:p14="http://schemas.microsoft.com/office/powerpoint/2010/main" val="210290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53853D-F924-4E40-9CE6-6510DD003F17}"/>
              </a:ext>
            </a:extLst>
          </p:cNvPr>
          <p:cNvSpPr>
            <a:spLocks noGrp="1"/>
          </p:cNvSpPr>
          <p:nvPr>
            <p:ph type="hdr" sz="quarter"/>
          </p:nvPr>
        </p:nvSpPr>
        <p:spPr>
          <a:xfrm>
            <a:off x="0" y="0"/>
            <a:ext cx="3038475" cy="465138"/>
          </a:xfrm>
          <a:prstGeom prst="rect">
            <a:avLst/>
          </a:prstGeom>
        </p:spPr>
        <p:txBody>
          <a:bodyPr vert="horz" lIns="91409" tIns="45705" rIns="91409" bIns="45705"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1D8EB8B5-2A8B-4BB5-B7F4-780C6593AD1C}"/>
              </a:ext>
            </a:extLst>
          </p:cNvPr>
          <p:cNvSpPr>
            <a:spLocks noGrp="1"/>
          </p:cNvSpPr>
          <p:nvPr>
            <p:ph type="dt" idx="1"/>
          </p:nvPr>
        </p:nvSpPr>
        <p:spPr>
          <a:xfrm>
            <a:off x="3970338" y="0"/>
            <a:ext cx="3038475" cy="465138"/>
          </a:xfrm>
          <a:prstGeom prst="rect">
            <a:avLst/>
          </a:prstGeom>
        </p:spPr>
        <p:txBody>
          <a:bodyPr vert="horz" lIns="91409" tIns="45705" rIns="91409" bIns="45705" rtlCol="0"/>
          <a:lstStyle>
            <a:lvl1pPr algn="r">
              <a:defRPr sz="1200">
                <a:latin typeface="Arial" charset="0"/>
              </a:defRPr>
            </a:lvl1pPr>
          </a:lstStyle>
          <a:p>
            <a:pPr>
              <a:defRPr/>
            </a:pPr>
            <a:fld id="{20A87F62-4EDF-47D4-A20B-49F85E4AD08F}" type="datetimeFigureOut">
              <a:rPr lang="en-US"/>
              <a:pPr>
                <a:defRPr/>
              </a:pPr>
              <a:t>1/3/2022</a:t>
            </a:fld>
            <a:endParaRPr lang="en-US" dirty="0"/>
          </a:p>
        </p:txBody>
      </p:sp>
      <p:sp>
        <p:nvSpPr>
          <p:cNvPr id="4" name="Slide Image Placeholder 3">
            <a:extLst>
              <a:ext uri="{FF2B5EF4-FFF2-40B4-BE49-F238E27FC236}">
                <a16:creationId xmlns:a16="http://schemas.microsoft.com/office/drawing/2014/main" id="{42234A67-0E52-43B0-ABA4-A87585F9563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a:extLst>
              <a:ext uri="{FF2B5EF4-FFF2-40B4-BE49-F238E27FC236}">
                <a16:creationId xmlns:a16="http://schemas.microsoft.com/office/drawing/2014/main" id="{68B39681-2BCC-4613-B459-986547444092}"/>
              </a:ext>
            </a:extLst>
          </p:cNvPr>
          <p:cNvSpPr>
            <a:spLocks noGrp="1"/>
          </p:cNvSpPr>
          <p:nvPr>
            <p:ph type="body" sz="quarter" idx="3"/>
          </p:nvPr>
        </p:nvSpPr>
        <p:spPr>
          <a:xfrm>
            <a:off x="700088" y="4416425"/>
            <a:ext cx="5610225" cy="4183063"/>
          </a:xfrm>
          <a:prstGeom prst="rect">
            <a:avLst/>
          </a:prstGeom>
        </p:spPr>
        <p:txBody>
          <a:bodyPr vert="horz" wrap="square" lIns="91409" tIns="45705" rIns="91409" bIns="4570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0B9010-504A-4C3C-BFA0-9179280111D6}"/>
              </a:ext>
            </a:extLst>
          </p:cNvPr>
          <p:cNvSpPr>
            <a:spLocks noGrp="1"/>
          </p:cNvSpPr>
          <p:nvPr>
            <p:ph type="ftr" sz="quarter" idx="4"/>
          </p:nvPr>
        </p:nvSpPr>
        <p:spPr>
          <a:xfrm>
            <a:off x="0" y="8829675"/>
            <a:ext cx="3038475" cy="465138"/>
          </a:xfrm>
          <a:prstGeom prst="rect">
            <a:avLst/>
          </a:prstGeom>
        </p:spPr>
        <p:txBody>
          <a:bodyPr vert="horz" lIns="91409" tIns="45705" rIns="91409" bIns="45705"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0974F0E8-42A2-4130-913D-FD6942806EA6}"/>
              </a:ext>
            </a:extLst>
          </p:cNvPr>
          <p:cNvSpPr>
            <a:spLocks noGrp="1"/>
          </p:cNvSpPr>
          <p:nvPr>
            <p:ph type="sldNum" sz="quarter" idx="5"/>
          </p:nvPr>
        </p:nvSpPr>
        <p:spPr>
          <a:xfrm>
            <a:off x="3970338" y="8829675"/>
            <a:ext cx="3038475" cy="465138"/>
          </a:xfrm>
          <a:prstGeom prst="rect">
            <a:avLst/>
          </a:prstGeom>
        </p:spPr>
        <p:txBody>
          <a:bodyPr vert="horz" wrap="square" lIns="91409" tIns="45705" rIns="91409" bIns="45705" numCol="1" anchor="b" anchorCtr="0" compatLnSpc="1">
            <a:prstTxWarp prst="textNoShape">
              <a:avLst/>
            </a:prstTxWarp>
          </a:bodyPr>
          <a:lstStyle>
            <a:lvl1pPr algn="r">
              <a:defRPr sz="1200"/>
            </a:lvl1pPr>
          </a:lstStyle>
          <a:p>
            <a:pPr>
              <a:defRPr/>
            </a:pPr>
            <a:fld id="{726D12FB-AD03-4BD1-A336-FA89E212EFE1}" type="slidenum">
              <a:rPr lang="en-US" altLang="en-US"/>
              <a:pPr>
                <a:defRPr/>
              </a:pPr>
              <a:t>‹#›</a:t>
            </a:fld>
            <a:endParaRPr lang="en-US" altLang="en-US" dirty="0"/>
          </a:p>
        </p:txBody>
      </p:sp>
    </p:spTree>
    <p:extLst>
      <p:ext uri="{BB962C8B-B14F-4D97-AF65-F5344CB8AC3E}">
        <p14:creationId xmlns:p14="http://schemas.microsoft.com/office/powerpoint/2010/main" val="425144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D0BB4A2-AA1C-49CD-8A64-8178C7C18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6BC4A71-76E4-4AA0-97BA-0AA8398A0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6148" name="Slide Number Placeholder 3">
            <a:extLst>
              <a:ext uri="{FF2B5EF4-FFF2-40B4-BE49-F238E27FC236}">
                <a16:creationId xmlns:a16="http://schemas.microsoft.com/office/drawing/2014/main" id="{B5E55180-C811-401A-8498-AE780E46F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EBB994-9ACC-4815-B631-FD5312CA7655}" type="slidenum">
              <a:rPr lang="en-US" altLang="en-US" sz="1200" smtClean="0"/>
              <a:pPr/>
              <a:t>1</a:t>
            </a:fld>
            <a:endParaRPr lang="en-US" altLang="en-US" sz="1200" dirty="0"/>
          </a:p>
        </p:txBody>
      </p:sp>
    </p:spTree>
    <p:extLst>
      <p:ext uri="{BB962C8B-B14F-4D97-AF65-F5344CB8AC3E}">
        <p14:creationId xmlns:p14="http://schemas.microsoft.com/office/powerpoint/2010/main" val="246370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12</a:t>
            </a:fld>
            <a:endParaRPr lang="en-US" altLang="en-US" dirty="0"/>
          </a:p>
        </p:txBody>
      </p:sp>
    </p:spTree>
    <p:extLst>
      <p:ext uri="{BB962C8B-B14F-4D97-AF65-F5344CB8AC3E}">
        <p14:creationId xmlns:p14="http://schemas.microsoft.com/office/powerpoint/2010/main" val="335127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15</a:t>
            </a:fld>
            <a:endParaRPr lang="en-US" altLang="en-US" dirty="0"/>
          </a:p>
        </p:txBody>
      </p:sp>
    </p:spTree>
    <p:extLst>
      <p:ext uri="{BB962C8B-B14F-4D97-AF65-F5344CB8AC3E}">
        <p14:creationId xmlns:p14="http://schemas.microsoft.com/office/powerpoint/2010/main" val="232255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19</a:t>
            </a:fld>
            <a:endParaRPr lang="en-US" altLang="en-US" sz="1200" kern="0" dirty="0"/>
          </a:p>
        </p:txBody>
      </p:sp>
    </p:spTree>
    <p:extLst>
      <p:ext uri="{BB962C8B-B14F-4D97-AF65-F5344CB8AC3E}">
        <p14:creationId xmlns:p14="http://schemas.microsoft.com/office/powerpoint/2010/main" val="263721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38BE36F-08FD-4487-A502-25A0C99D462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D57F4D0-5F9A-4EF5-BFD5-305DEAC9B4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808C707-C5A7-4CFD-AB82-50853483B039}"/>
              </a:ext>
            </a:extLst>
          </p:cNvPr>
          <p:cNvSpPr>
            <a:spLocks noGrp="1"/>
          </p:cNvSpPr>
          <p:nvPr>
            <p:ph type="sldNum" sz="quarter" idx="12"/>
          </p:nvPr>
        </p:nvSpPr>
        <p:spPr/>
        <p:txBody>
          <a:bodyPr/>
          <a:lstStyle>
            <a:lvl1pPr>
              <a:defRPr/>
            </a:lvl1pPr>
          </a:lstStyle>
          <a:p>
            <a:pPr>
              <a:defRPr/>
            </a:pPr>
            <a:fld id="{15A8EC67-6F7D-4161-8962-63897A17D7E0}" type="slidenum">
              <a:rPr lang="en-US" altLang="en-US"/>
              <a:pPr>
                <a:defRPr/>
              </a:pPr>
              <a:t>‹#›</a:t>
            </a:fld>
            <a:endParaRPr lang="en-US" altLang="en-US" dirty="0"/>
          </a:p>
        </p:txBody>
      </p:sp>
    </p:spTree>
    <p:extLst>
      <p:ext uri="{BB962C8B-B14F-4D97-AF65-F5344CB8AC3E}">
        <p14:creationId xmlns:p14="http://schemas.microsoft.com/office/powerpoint/2010/main" val="34114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1DDDC-1A3B-4214-8463-910973BD60F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66A7E1F-6099-4EC6-A347-990907787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3FC78E-8F47-48BD-B1C8-6FE0C57BA779}"/>
              </a:ext>
            </a:extLst>
          </p:cNvPr>
          <p:cNvSpPr>
            <a:spLocks noGrp="1"/>
          </p:cNvSpPr>
          <p:nvPr>
            <p:ph type="sldNum" sz="quarter" idx="12"/>
          </p:nvPr>
        </p:nvSpPr>
        <p:spPr/>
        <p:txBody>
          <a:bodyPr/>
          <a:lstStyle>
            <a:lvl1pPr>
              <a:defRPr/>
            </a:lvl1pPr>
          </a:lstStyle>
          <a:p>
            <a:pPr>
              <a:defRPr/>
            </a:pPr>
            <a:fld id="{BD278861-0BCB-44A2-83B2-97B70D8F95AC}" type="slidenum">
              <a:rPr lang="en-US" altLang="en-US"/>
              <a:pPr>
                <a:defRPr/>
              </a:pPr>
              <a:t>‹#›</a:t>
            </a:fld>
            <a:endParaRPr lang="en-US" altLang="en-US" dirty="0"/>
          </a:p>
        </p:txBody>
      </p:sp>
    </p:spTree>
    <p:extLst>
      <p:ext uri="{BB962C8B-B14F-4D97-AF65-F5344CB8AC3E}">
        <p14:creationId xmlns:p14="http://schemas.microsoft.com/office/powerpoint/2010/main" val="23027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C44CD-2F12-400F-897E-09CED64F38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C49F06E-9972-4FA1-A6D4-0A77494320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9A8F41E-C6FA-4B7E-9297-BD1CF8A106C9}"/>
              </a:ext>
            </a:extLst>
          </p:cNvPr>
          <p:cNvSpPr>
            <a:spLocks noGrp="1"/>
          </p:cNvSpPr>
          <p:nvPr>
            <p:ph type="sldNum" sz="quarter" idx="12"/>
          </p:nvPr>
        </p:nvSpPr>
        <p:spPr/>
        <p:txBody>
          <a:bodyPr/>
          <a:lstStyle>
            <a:lvl1pPr>
              <a:defRPr/>
            </a:lvl1pPr>
          </a:lstStyle>
          <a:p>
            <a:pPr>
              <a:defRPr/>
            </a:pPr>
            <a:fld id="{277158FD-D2A0-437A-8CEB-A11F31358584}" type="slidenum">
              <a:rPr lang="en-US" altLang="en-US"/>
              <a:pPr>
                <a:defRPr/>
              </a:pPr>
              <a:t>‹#›</a:t>
            </a:fld>
            <a:endParaRPr lang="en-US" altLang="en-US" dirty="0"/>
          </a:p>
        </p:txBody>
      </p:sp>
    </p:spTree>
    <p:extLst>
      <p:ext uri="{BB962C8B-B14F-4D97-AF65-F5344CB8AC3E}">
        <p14:creationId xmlns:p14="http://schemas.microsoft.com/office/powerpoint/2010/main" val="24919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CD90A-D9DD-43D3-A9C8-3AD6BF16DC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D30649A-5E3B-4423-AE97-B11A10204D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BE278C8-F196-4B91-92AD-5482E18D9EFF}"/>
              </a:ext>
            </a:extLst>
          </p:cNvPr>
          <p:cNvSpPr>
            <a:spLocks noGrp="1"/>
          </p:cNvSpPr>
          <p:nvPr>
            <p:ph type="sldNum" sz="quarter" idx="12"/>
          </p:nvPr>
        </p:nvSpPr>
        <p:spPr/>
        <p:txBody>
          <a:bodyPr/>
          <a:lstStyle>
            <a:lvl1pPr>
              <a:defRPr/>
            </a:lvl1pPr>
          </a:lstStyle>
          <a:p>
            <a:pPr>
              <a:defRPr/>
            </a:pPr>
            <a:fld id="{8272724B-26D4-42D1-818E-A1A45388CCAC}" type="slidenum">
              <a:rPr lang="en-US" altLang="en-US"/>
              <a:pPr>
                <a:defRPr/>
              </a:pPr>
              <a:t>‹#›</a:t>
            </a:fld>
            <a:endParaRPr lang="en-US" altLang="en-US" dirty="0"/>
          </a:p>
        </p:txBody>
      </p:sp>
    </p:spTree>
    <p:extLst>
      <p:ext uri="{BB962C8B-B14F-4D97-AF65-F5344CB8AC3E}">
        <p14:creationId xmlns:p14="http://schemas.microsoft.com/office/powerpoint/2010/main" val="15432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EABAD-0139-4D07-B474-BAE81FFDA0B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3AE6DFE-E0F5-44F2-9DA6-8F3DB22704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AB76C1C-8868-4FE7-BAFE-D86224F91510}"/>
              </a:ext>
            </a:extLst>
          </p:cNvPr>
          <p:cNvSpPr>
            <a:spLocks noGrp="1"/>
          </p:cNvSpPr>
          <p:nvPr>
            <p:ph type="sldNum" sz="quarter" idx="12"/>
          </p:nvPr>
        </p:nvSpPr>
        <p:spPr/>
        <p:txBody>
          <a:bodyPr/>
          <a:lstStyle>
            <a:lvl1pPr>
              <a:defRPr/>
            </a:lvl1pPr>
          </a:lstStyle>
          <a:p>
            <a:pPr>
              <a:defRPr/>
            </a:pPr>
            <a:fld id="{17FEC569-7273-4A06-8625-06BCA31207D2}" type="slidenum">
              <a:rPr lang="en-US" altLang="en-US"/>
              <a:pPr>
                <a:defRPr/>
              </a:pPr>
              <a:t>‹#›</a:t>
            </a:fld>
            <a:endParaRPr lang="en-US" altLang="en-US" dirty="0"/>
          </a:p>
        </p:txBody>
      </p:sp>
    </p:spTree>
    <p:extLst>
      <p:ext uri="{BB962C8B-B14F-4D97-AF65-F5344CB8AC3E}">
        <p14:creationId xmlns:p14="http://schemas.microsoft.com/office/powerpoint/2010/main" val="12672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CB0AA8-3989-4182-A92B-8C454D89C80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1A11CB4-A3FC-43DA-BDC9-BFC8A3D0E65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60318DC-9E51-4A25-8A7A-E4ED6472292B}"/>
              </a:ext>
            </a:extLst>
          </p:cNvPr>
          <p:cNvSpPr>
            <a:spLocks noGrp="1"/>
          </p:cNvSpPr>
          <p:nvPr>
            <p:ph type="sldNum" sz="quarter" idx="12"/>
          </p:nvPr>
        </p:nvSpPr>
        <p:spPr/>
        <p:txBody>
          <a:bodyPr/>
          <a:lstStyle>
            <a:lvl1pPr>
              <a:defRPr/>
            </a:lvl1pPr>
          </a:lstStyle>
          <a:p>
            <a:pPr>
              <a:defRPr/>
            </a:pPr>
            <a:fld id="{69B041DD-6B24-4E0A-9CBD-62B402B9FE0B}" type="slidenum">
              <a:rPr lang="en-US" altLang="en-US"/>
              <a:pPr>
                <a:defRPr/>
              </a:pPr>
              <a:t>‹#›</a:t>
            </a:fld>
            <a:endParaRPr lang="en-US" altLang="en-US" dirty="0"/>
          </a:p>
        </p:txBody>
      </p:sp>
    </p:spTree>
    <p:extLst>
      <p:ext uri="{BB962C8B-B14F-4D97-AF65-F5344CB8AC3E}">
        <p14:creationId xmlns:p14="http://schemas.microsoft.com/office/powerpoint/2010/main" val="27884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864266E-9BB0-4029-8DFA-AD532C29A7D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211B6D39-CACA-424F-A13A-E7B4D3B2E52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932CA58-81E3-474E-BD52-9416726E58DC}"/>
              </a:ext>
            </a:extLst>
          </p:cNvPr>
          <p:cNvSpPr>
            <a:spLocks noGrp="1"/>
          </p:cNvSpPr>
          <p:nvPr>
            <p:ph type="sldNum" sz="quarter" idx="12"/>
          </p:nvPr>
        </p:nvSpPr>
        <p:spPr/>
        <p:txBody>
          <a:bodyPr/>
          <a:lstStyle>
            <a:lvl1pPr>
              <a:defRPr/>
            </a:lvl1pPr>
          </a:lstStyle>
          <a:p>
            <a:pPr>
              <a:defRPr/>
            </a:pPr>
            <a:fld id="{B1A31D5F-8B06-4AE5-B0FA-4084DFB5BCA9}" type="slidenum">
              <a:rPr lang="en-US" altLang="en-US"/>
              <a:pPr>
                <a:defRPr/>
              </a:pPr>
              <a:t>‹#›</a:t>
            </a:fld>
            <a:endParaRPr lang="en-US" altLang="en-US" dirty="0"/>
          </a:p>
        </p:txBody>
      </p:sp>
    </p:spTree>
    <p:extLst>
      <p:ext uri="{BB962C8B-B14F-4D97-AF65-F5344CB8AC3E}">
        <p14:creationId xmlns:p14="http://schemas.microsoft.com/office/powerpoint/2010/main" val="3487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F67393-147F-41F9-A6B4-362F9870332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D1138585-BEDC-4DC0-A3B1-EFBBDB6BFA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8D579B1-C3AD-4996-BACD-4F869B3CFCF9}"/>
              </a:ext>
            </a:extLst>
          </p:cNvPr>
          <p:cNvSpPr>
            <a:spLocks noGrp="1"/>
          </p:cNvSpPr>
          <p:nvPr>
            <p:ph type="sldNum" sz="quarter" idx="12"/>
          </p:nvPr>
        </p:nvSpPr>
        <p:spPr/>
        <p:txBody>
          <a:bodyPr/>
          <a:lstStyle>
            <a:lvl1pPr>
              <a:defRPr/>
            </a:lvl1pPr>
          </a:lstStyle>
          <a:p>
            <a:pPr>
              <a:defRPr/>
            </a:pPr>
            <a:fld id="{F98B589D-4617-40A0-95A8-8A296D0016C6}" type="slidenum">
              <a:rPr lang="en-US" altLang="en-US"/>
              <a:pPr>
                <a:defRPr/>
              </a:pPr>
              <a:t>‹#›</a:t>
            </a:fld>
            <a:endParaRPr lang="en-US" altLang="en-US" dirty="0"/>
          </a:p>
        </p:txBody>
      </p:sp>
    </p:spTree>
    <p:extLst>
      <p:ext uri="{BB962C8B-B14F-4D97-AF65-F5344CB8AC3E}">
        <p14:creationId xmlns:p14="http://schemas.microsoft.com/office/powerpoint/2010/main" val="16963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CE1E57-EA61-4214-8B36-CAECC91B6DD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414B4387-D91D-46EF-A429-52D4BA5D270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F930E2F-2ED5-4B0C-B331-39FBE34CA537}"/>
              </a:ext>
            </a:extLst>
          </p:cNvPr>
          <p:cNvSpPr>
            <a:spLocks noGrp="1"/>
          </p:cNvSpPr>
          <p:nvPr>
            <p:ph type="sldNum" sz="quarter" idx="12"/>
          </p:nvPr>
        </p:nvSpPr>
        <p:spPr/>
        <p:txBody>
          <a:bodyPr/>
          <a:lstStyle>
            <a:lvl1pPr>
              <a:defRPr/>
            </a:lvl1pPr>
          </a:lstStyle>
          <a:p>
            <a:pPr>
              <a:defRPr/>
            </a:pPr>
            <a:fld id="{6DF552B0-716D-49E0-81BF-37F77FEFD90D}" type="slidenum">
              <a:rPr lang="en-US" altLang="en-US"/>
              <a:pPr>
                <a:defRPr/>
              </a:pPr>
              <a:t>‹#›</a:t>
            </a:fld>
            <a:endParaRPr lang="en-US" altLang="en-US" dirty="0"/>
          </a:p>
        </p:txBody>
      </p:sp>
    </p:spTree>
    <p:extLst>
      <p:ext uri="{BB962C8B-B14F-4D97-AF65-F5344CB8AC3E}">
        <p14:creationId xmlns:p14="http://schemas.microsoft.com/office/powerpoint/2010/main" val="40727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E756AF-28BD-415A-B0D1-8D9DA04A0A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59DB01C0-276A-465C-97D1-4643DAF5685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33ED440-0CE8-4EB0-B674-A2F30DA4C04F}"/>
              </a:ext>
            </a:extLst>
          </p:cNvPr>
          <p:cNvSpPr>
            <a:spLocks noGrp="1"/>
          </p:cNvSpPr>
          <p:nvPr>
            <p:ph type="sldNum" sz="quarter" idx="12"/>
          </p:nvPr>
        </p:nvSpPr>
        <p:spPr/>
        <p:txBody>
          <a:bodyPr/>
          <a:lstStyle>
            <a:lvl1pPr>
              <a:defRPr/>
            </a:lvl1pPr>
          </a:lstStyle>
          <a:p>
            <a:pPr>
              <a:defRPr/>
            </a:pPr>
            <a:fld id="{57138A79-CBF0-45D9-A4C2-A820ECD90F01}" type="slidenum">
              <a:rPr lang="en-US" altLang="en-US"/>
              <a:pPr>
                <a:defRPr/>
              </a:pPr>
              <a:t>‹#›</a:t>
            </a:fld>
            <a:endParaRPr lang="en-US" altLang="en-US" dirty="0"/>
          </a:p>
        </p:txBody>
      </p:sp>
    </p:spTree>
    <p:extLst>
      <p:ext uri="{BB962C8B-B14F-4D97-AF65-F5344CB8AC3E}">
        <p14:creationId xmlns:p14="http://schemas.microsoft.com/office/powerpoint/2010/main" val="39457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85D5E6-783E-403D-B9E0-6DB7E2CB90E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433304D-5C15-4398-B1B9-582D464441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ABBF5C5-468F-4AB6-92AB-8989F32507D9}"/>
              </a:ext>
            </a:extLst>
          </p:cNvPr>
          <p:cNvSpPr>
            <a:spLocks noGrp="1"/>
          </p:cNvSpPr>
          <p:nvPr>
            <p:ph type="sldNum" sz="quarter" idx="12"/>
          </p:nvPr>
        </p:nvSpPr>
        <p:spPr/>
        <p:txBody>
          <a:bodyPr/>
          <a:lstStyle>
            <a:lvl1pPr>
              <a:defRPr/>
            </a:lvl1pPr>
          </a:lstStyle>
          <a:p>
            <a:pPr>
              <a:defRPr/>
            </a:pPr>
            <a:fld id="{B52EB4C0-1DFE-4EFD-9023-DFF79851F5AE}" type="slidenum">
              <a:rPr lang="en-US" altLang="en-US"/>
              <a:pPr>
                <a:defRPr/>
              </a:pPr>
              <a:t>‹#›</a:t>
            </a:fld>
            <a:endParaRPr lang="en-US" altLang="en-US" dirty="0"/>
          </a:p>
        </p:txBody>
      </p:sp>
    </p:spTree>
    <p:extLst>
      <p:ext uri="{BB962C8B-B14F-4D97-AF65-F5344CB8AC3E}">
        <p14:creationId xmlns:p14="http://schemas.microsoft.com/office/powerpoint/2010/main" val="7558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DFAC00-E24B-4EF5-B9E9-32FC4481C0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89FEB6E-DDAA-4720-A78E-C81C82FDDC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CC56B7-2AB5-4E8C-8878-6373C03AA4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6B317E77-94FE-4C19-8F01-F80717930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69535C22-CF5D-4AD2-ADCD-70A4E2F7A8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9FFC43-8863-42B7-B244-03D165B9CF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Man.Le@tampa-xway.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camago.com/faq/camago"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69466-833C-4E68-8E9F-2CA774A01D17}"/>
              </a:ext>
            </a:extLst>
          </p:cNvPr>
          <p:cNvPicPr>
            <a:picLocks noChangeAspect="1"/>
          </p:cNvPicPr>
          <p:nvPr/>
        </p:nvPicPr>
        <p:blipFill rotWithShape="1">
          <a:blip r:embed="rId3">
            <a:extLst>
              <a:ext uri="{28A0092B-C50C-407E-A947-70E740481C1C}">
                <a14:useLocalDpi xmlns:a14="http://schemas.microsoft.com/office/drawing/2010/main" val="0"/>
              </a:ext>
            </a:extLst>
          </a:blip>
          <a:srcRect l="22374" r="39173"/>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1">
            <a:extLst>
              <a:ext uri="{FF2B5EF4-FFF2-40B4-BE49-F238E27FC236}">
                <a16:creationId xmlns:a16="http://schemas.microsoft.com/office/drawing/2014/main" id="{C7839049-EFF5-4BA1-B64B-318BB87B5D82}"/>
              </a:ext>
            </a:extLst>
          </p:cNvPr>
          <p:cNvSpPr txBox="1">
            <a:spLocks/>
          </p:cNvSpPr>
          <p:nvPr/>
        </p:nvSpPr>
        <p:spPr>
          <a:xfrm>
            <a:off x="245746" y="2895600"/>
            <a:ext cx="3943352" cy="2743200"/>
          </a:xfrm>
          <a:prstGeom prst="rect">
            <a:avLst/>
          </a:prstGeom>
        </p:spPr>
        <p:txBody>
          <a:bodyPr vert="horz" lIns="91440" tIns="45720" rIns="91440" bIns="45720" rtlCol="0" anchor="t" anchorCtr="1">
            <a:normAutofit fontScale="6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Janitorial Services</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Pre-Bid Conference &amp; Site Visit</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1/7/2022 </a:t>
            </a:r>
          </a:p>
          <a:p>
            <a:pPr algn="l" eaLnBrk="1" hangingPunct="1">
              <a:lnSpc>
                <a:spcPct val="90000"/>
              </a:lnSpc>
              <a:spcAft>
                <a:spcPts val="600"/>
              </a:spcAft>
              <a:defRPr/>
            </a:pPr>
            <a:endParaRPr lang="en-US" altLang="en-US" sz="4800" b="1" dirty="0">
              <a:solidFill>
                <a:srgbClr val="0070C0"/>
              </a:solidFill>
              <a:effectLst>
                <a:outerShdw blurRad="38100" dist="38100" dir="2700000" algn="tl">
                  <a:srgbClr val="000000">
                    <a:alpha val="43137"/>
                  </a:srgbClr>
                </a:outerShdw>
              </a:effectLst>
            </a:endParaRP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THEA Project No.         O-02221</a:t>
            </a:r>
          </a:p>
          <a:p>
            <a:pPr algn="l" eaLnBrk="1" hangingPunct="1">
              <a:lnSpc>
                <a:spcPct val="90000"/>
              </a:lnSpc>
              <a:spcAft>
                <a:spcPts val="600"/>
              </a:spcAft>
              <a:defRPr/>
            </a:pPr>
            <a:endParaRPr lang="en-US" altLang="en-US" sz="5100" b="1" dirty="0"/>
          </a:p>
        </p:txBody>
      </p:sp>
      <p:sp>
        <p:nvSpPr>
          <p:cNvPr id="2" name="TextBox 1">
            <a:extLst>
              <a:ext uri="{FF2B5EF4-FFF2-40B4-BE49-F238E27FC236}">
                <a16:creationId xmlns:a16="http://schemas.microsoft.com/office/drawing/2014/main" id="{9245429C-83BF-42F8-9A5C-DE7E35E19396}"/>
              </a:ext>
            </a:extLst>
          </p:cNvPr>
          <p:cNvSpPr txBox="1"/>
          <p:nvPr/>
        </p:nvSpPr>
        <p:spPr>
          <a:xfrm>
            <a:off x="-457179" y="287804"/>
            <a:ext cx="5349202" cy="1938992"/>
          </a:xfrm>
          <a:prstGeom prst="rect">
            <a:avLst/>
          </a:prstGeom>
          <a:noFill/>
        </p:spPr>
        <p:txBody>
          <a:bodyPr wrap="square" rtlCol="0">
            <a:spAutoFit/>
          </a:bodyPr>
          <a:lstStyle/>
          <a:p>
            <a:pPr algn="ctr"/>
            <a:r>
              <a:rPr lang="en-US" sz="4000" dirty="0">
                <a:latin typeface="+mj-lt"/>
              </a:rPr>
              <a:t>Tampa Hillsborough </a:t>
            </a:r>
          </a:p>
          <a:p>
            <a:pPr algn="ctr"/>
            <a:r>
              <a:rPr lang="en-US" sz="4000" dirty="0">
                <a:latin typeface="+mj-lt"/>
              </a:rPr>
              <a:t>Expressway </a:t>
            </a:r>
          </a:p>
          <a:p>
            <a:pPr algn="ctr"/>
            <a:r>
              <a:rPr lang="en-US" sz="4000" dirty="0">
                <a:latin typeface="+mj-lt"/>
              </a:rPr>
              <a:t>Authority (THEA)</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endParaRPr lang="en-US"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33400" y="1143000"/>
            <a:ext cx="8077200" cy="3932237"/>
          </a:xfrm>
          <a:prstGeom prst="rect">
            <a:avLst/>
          </a:prstGeom>
        </p:spPr>
        <p:txBody>
          <a:bodyPr vert="horz" lIns="91440" tIns="45720" rIns="91440" bIns="45720" rtlCol="0" anchor="t">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East Toll Plaza Building- Approx. 2800 SF, Four Cleanings/Year</a:t>
            </a:r>
            <a:endParaRPr lang="en-US" sz="2000" dirty="0"/>
          </a:p>
          <a:p>
            <a:pPr marL="0" indent="0" eaLnBrk="1" hangingPunct="1">
              <a:lnSpc>
                <a:spcPct val="90000"/>
              </a:lnSpc>
              <a:buNone/>
            </a:pPr>
            <a:endParaRPr lang="en-US" sz="2900" dirty="0"/>
          </a:p>
          <a:p>
            <a:pPr marL="114300" indent="0" eaLnBrk="1" hangingPunct="1">
              <a:lnSpc>
                <a:spcPct val="90000"/>
              </a:lnSpc>
              <a:buNone/>
            </a:pPr>
            <a:endParaRPr lang="en-US" sz="1900" dirty="0"/>
          </a:p>
        </p:txBody>
      </p:sp>
      <p:pic>
        <p:nvPicPr>
          <p:cNvPr id="4" name="Picture 3">
            <a:extLst>
              <a:ext uri="{FF2B5EF4-FFF2-40B4-BE49-F238E27FC236}">
                <a16:creationId xmlns:a16="http://schemas.microsoft.com/office/drawing/2014/main" id="{DEED4FAE-C5D4-47D7-BE42-2BA9C47A380F}"/>
              </a:ext>
            </a:extLst>
          </p:cNvPr>
          <p:cNvPicPr>
            <a:picLocks noChangeAspect="1"/>
          </p:cNvPicPr>
          <p:nvPr/>
        </p:nvPicPr>
        <p:blipFill>
          <a:blip r:embed="rId2"/>
          <a:stretch>
            <a:fillRect/>
          </a:stretch>
        </p:blipFill>
        <p:spPr>
          <a:xfrm>
            <a:off x="1542361" y="1524000"/>
            <a:ext cx="6059277" cy="3795311"/>
          </a:xfrm>
          <a:prstGeom prst="rect">
            <a:avLst/>
          </a:prstGeom>
          <a:scene3d>
            <a:camera prst="orthographicFront">
              <a:rot lat="0" lon="0" rev="21570000"/>
            </a:camera>
            <a:lightRig rig="threePt" dir="t"/>
          </a:scene3d>
        </p:spPr>
      </p:pic>
    </p:spTree>
    <p:extLst>
      <p:ext uri="{BB962C8B-B14F-4D97-AF65-F5344CB8AC3E}">
        <p14:creationId xmlns:p14="http://schemas.microsoft.com/office/powerpoint/2010/main" val="29004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442D-1417-431D-AE6C-EC1A6C1F3CE3}"/>
              </a:ext>
            </a:extLst>
          </p:cNvPr>
          <p:cNvSpPr>
            <a:spLocks noGrp="1"/>
          </p:cNvSpPr>
          <p:nvPr>
            <p:ph type="title"/>
          </p:nvPr>
        </p:nvSpPr>
        <p:spPr>
          <a:xfrm>
            <a:off x="457200" y="0"/>
            <a:ext cx="8229600" cy="1143000"/>
          </a:xfrm>
        </p:spPr>
        <p:txBody>
          <a:bodyPr/>
          <a:lstStyle/>
          <a:p>
            <a:r>
              <a:rPr lang="en-US" sz="3600" b="1" dirty="0">
                <a:effectLst>
                  <a:outerShdw blurRad="38100" dist="38100" dir="2700000" algn="tl">
                    <a:srgbClr val="000000">
                      <a:alpha val="43137"/>
                    </a:srgbClr>
                  </a:outerShdw>
                </a:effectLst>
              </a:rPr>
              <a:t>Response Package</a:t>
            </a:r>
          </a:p>
        </p:txBody>
      </p:sp>
      <p:sp>
        <p:nvSpPr>
          <p:cNvPr id="3" name="TextBox 2">
            <a:extLst>
              <a:ext uri="{FF2B5EF4-FFF2-40B4-BE49-F238E27FC236}">
                <a16:creationId xmlns:a16="http://schemas.microsoft.com/office/drawing/2014/main" id="{036EC0C8-8137-45F4-AEA3-4F67064063F6}"/>
              </a:ext>
            </a:extLst>
          </p:cNvPr>
          <p:cNvSpPr txBox="1"/>
          <p:nvPr/>
        </p:nvSpPr>
        <p:spPr>
          <a:xfrm>
            <a:off x="457200" y="990600"/>
            <a:ext cx="8001000" cy="5493812"/>
          </a:xfrm>
          <a:prstGeom prst="rect">
            <a:avLst/>
          </a:prstGeom>
          <a:noFill/>
        </p:spPr>
        <p:txBody>
          <a:bodyPr wrap="square" rtlCol="0">
            <a:spAutoFit/>
          </a:bodyPr>
          <a:lstStyle/>
          <a:p>
            <a:pPr marL="57150"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The following forms are required by THEA to be submitted in a sealed envelope for the Response Package:</a:t>
            </a:r>
          </a:p>
          <a:p>
            <a:pPr marL="5143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A- Public Entity Crime</a:t>
            </a:r>
          </a:p>
          <a:p>
            <a:pPr marL="5143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B- Drug-Free Work Place</a:t>
            </a:r>
          </a:p>
          <a:p>
            <a:pPr marL="5143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D- Conflict of Interest</a:t>
            </a:r>
          </a:p>
          <a:p>
            <a:pPr marL="5143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E- SBE Anticipated Participation Form</a:t>
            </a:r>
          </a:p>
          <a:p>
            <a:pPr marL="5143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F- Questionnaire</a:t>
            </a:r>
          </a:p>
          <a:p>
            <a:pPr marL="57150"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The following form shall also be submitted in a separate sealed envelope:</a:t>
            </a:r>
          </a:p>
          <a:p>
            <a:pPr marL="5143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C- Bid Proposal Form</a:t>
            </a:r>
          </a:p>
          <a:p>
            <a:pPr marL="57150"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All forms shall meet the following requirements</a:t>
            </a:r>
          </a:p>
          <a:p>
            <a:pPr marL="914400" lvl="1" indent="-228600" eaLnBrk="1" hangingPunct="1">
              <a:lnSpc>
                <a:spcPct val="90000"/>
              </a:lnSpc>
              <a:buFont typeface="Arial" panose="020B0604020202020204" pitchFamily="34" charset="0"/>
              <a:buChar char="•"/>
            </a:pPr>
            <a:r>
              <a:rPr lang="en-US" sz="1800" dirty="0">
                <a:latin typeface="+mn-lt"/>
                <a:cs typeface="Arial" panose="020B0604020202020204" pitchFamily="34" charset="0"/>
              </a:rPr>
              <a:t>8 ½” x 11” sheets</a:t>
            </a:r>
          </a:p>
          <a:p>
            <a:pPr marL="914400" lvl="1" indent="-228600" eaLnBrk="1" hangingPunct="1">
              <a:lnSpc>
                <a:spcPct val="90000"/>
              </a:lnSpc>
              <a:buFont typeface="Arial" panose="020B0604020202020204" pitchFamily="34" charset="0"/>
              <a:buChar char="•"/>
            </a:pPr>
            <a:r>
              <a:rPr lang="en-US" sz="1800" dirty="0">
                <a:latin typeface="+mn-lt"/>
                <a:cs typeface="Arial" panose="020B0604020202020204" pitchFamily="34" charset="0"/>
              </a:rPr>
              <a:t>Minimum font size ten (10)</a:t>
            </a:r>
          </a:p>
          <a:p>
            <a:pPr marL="685800" lvl="1" eaLnBrk="1" hangingPunct="1">
              <a:lnSpc>
                <a:spcPct val="90000"/>
              </a:lnSpc>
            </a:pPr>
            <a:endParaRPr lang="en-US" sz="1800" dirty="0">
              <a:latin typeface="+mn-lt"/>
              <a:cs typeface="Arial" panose="020B0604020202020204" pitchFamily="34" charset="0"/>
            </a:endParaRPr>
          </a:p>
          <a:p>
            <a:pPr marL="685800" lvl="1" eaLnBrk="1" hangingPunct="1">
              <a:lnSpc>
                <a:spcPct val="90000"/>
              </a:lnSpc>
            </a:pPr>
            <a:r>
              <a:rPr lang="en-US" sz="1800" b="1" dirty="0">
                <a:latin typeface="+mn-lt"/>
                <a:cs typeface="Arial" panose="020B0604020202020204" pitchFamily="34" charset="0"/>
              </a:rPr>
              <a:t>THEA must receive all submittals to Man Le at 1104 East Twiggs Street, Suite 300, Tampa, FL 33602 not later than 2:00 PM EST on Thursday, January 20, 2022</a:t>
            </a:r>
          </a:p>
          <a:p>
            <a:pPr marL="685800" lvl="1" eaLnBrk="1" hangingPunct="1">
              <a:lnSpc>
                <a:spcPct val="90000"/>
              </a:lnSpc>
            </a:pPr>
            <a:endParaRPr lang="en-US" sz="1800" dirty="0">
              <a:latin typeface="+mn-lt"/>
              <a:cs typeface="Arial" panose="020B0604020202020204" pitchFamily="34" charset="0"/>
            </a:endParaRPr>
          </a:p>
          <a:p>
            <a:pPr marL="1143000" lvl="2" eaLnBrk="1" hangingPunct="1">
              <a:lnSpc>
                <a:spcPct val="90000"/>
              </a:lnSpc>
            </a:pPr>
            <a:endParaRPr lang="en-US" sz="1800" dirty="0">
              <a:latin typeface="+mn-lt"/>
              <a:cs typeface="Arial" panose="020B0604020202020204" pitchFamily="34" charset="0"/>
            </a:endParaRPr>
          </a:p>
          <a:p>
            <a:pPr marL="514350" indent="-285750" eaLnBrk="1" hangingPunct="1">
              <a:lnSpc>
                <a:spcPct val="90000"/>
              </a:lnSpc>
              <a:buFont typeface="Arial" panose="020B0604020202020204" pitchFamily="34" charset="0"/>
              <a:buChar char="•"/>
            </a:pPr>
            <a:endParaRPr lang="en-US" sz="1800" dirty="0">
              <a:cs typeface="Arial" panose="020B0604020202020204" pitchFamily="34" charset="0"/>
            </a:endParaRPr>
          </a:p>
          <a:p>
            <a:pPr marL="1428750" lvl="2" indent="-285750" eaLnBrk="1" hangingPunct="1">
              <a:lnSpc>
                <a:spcPct val="90000"/>
              </a:lnSpc>
              <a:buFont typeface="Arial" panose="020B0604020202020204" pitchFamily="34" charset="0"/>
              <a:buChar char="•"/>
            </a:pPr>
            <a:endParaRPr lang="en-US" dirty="0">
              <a:cs typeface="Arial" panose="020B0604020202020204" pitchFamily="34" charset="0"/>
            </a:endParaRPr>
          </a:p>
          <a:p>
            <a:pPr marL="914400" lvl="1" indent="-228600" eaLnBrk="1" hangingPunct="1">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116497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Bid Price Proposal</a:t>
            </a:r>
            <a:endParaRPr lang="en-US"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381000" y="533400"/>
            <a:ext cx="3276600" cy="50292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285750" eaLnBrk="1" hangingPunct="1">
              <a:lnSpc>
                <a:spcPct val="90000"/>
              </a:lnSpc>
            </a:pPr>
            <a:r>
              <a:rPr lang="en-US" sz="1800" dirty="0">
                <a:cs typeface="Arial" panose="020B0604020202020204" pitchFamily="34" charset="0"/>
              </a:rPr>
              <a:t>One (1) hard copy Bid Price Proposal shall be hand delivered in separate, sealed package to THEA</a:t>
            </a:r>
          </a:p>
          <a:p>
            <a:pPr marL="800100" lvl="1" eaLnBrk="1" hangingPunct="1">
              <a:lnSpc>
                <a:spcPct val="90000"/>
              </a:lnSpc>
            </a:pPr>
            <a:r>
              <a:rPr lang="en-US" sz="1400" dirty="0">
                <a:cs typeface="Arial" panose="020B0604020202020204" pitchFamily="34" charset="0"/>
              </a:rPr>
              <a:t>Evaluation scoring based on combined cost of years 1, 2 &amp; 3</a:t>
            </a:r>
          </a:p>
          <a:p>
            <a:pPr marL="514350" lvl="1" indent="0" eaLnBrk="1" hangingPunct="1">
              <a:lnSpc>
                <a:spcPct val="90000"/>
              </a:lnSpc>
              <a:buNone/>
            </a:pPr>
            <a:endParaRPr 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D1136EA-CBE3-436C-B679-29F2F556CB2A}"/>
              </a:ext>
            </a:extLst>
          </p:cNvPr>
          <p:cNvPicPr>
            <a:picLocks noChangeAspect="1"/>
          </p:cNvPicPr>
          <p:nvPr/>
        </p:nvPicPr>
        <p:blipFill>
          <a:blip r:embed="rId3"/>
          <a:stretch>
            <a:fillRect/>
          </a:stretch>
        </p:blipFill>
        <p:spPr>
          <a:xfrm>
            <a:off x="4191000" y="990600"/>
            <a:ext cx="3581400" cy="4976986"/>
          </a:xfrm>
          <a:prstGeom prst="rect">
            <a:avLst/>
          </a:prstGeom>
          <a:ln w="28575">
            <a:solidFill>
              <a:schemeClr val="tx1"/>
            </a:solidFill>
          </a:ln>
        </p:spPr>
      </p:pic>
    </p:spTree>
    <p:extLst>
      <p:ext uri="{BB962C8B-B14F-4D97-AF65-F5344CB8AC3E}">
        <p14:creationId xmlns:p14="http://schemas.microsoft.com/office/powerpoint/2010/main" val="283563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579B77-A90E-4C1F-A64D-6CCFD8E9B038}"/>
              </a:ext>
            </a:extLst>
          </p:cNvPr>
          <p:cNvSpPr txBox="1">
            <a:spLocks/>
          </p:cNvSpPr>
          <p:nvPr/>
        </p:nvSpPr>
        <p:spPr>
          <a:xfrm>
            <a:off x="533400" y="90845"/>
            <a:ext cx="7848600" cy="76944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wrap="square"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Evaluation Process</a:t>
            </a:r>
          </a:p>
        </p:txBody>
      </p:sp>
      <p:sp>
        <p:nvSpPr>
          <p:cNvPr id="5" name="TextBox 4">
            <a:extLst>
              <a:ext uri="{FF2B5EF4-FFF2-40B4-BE49-F238E27FC236}">
                <a16:creationId xmlns:a16="http://schemas.microsoft.com/office/drawing/2014/main" id="{AD98B00B-FBF1-4706-A8CF-B5B7E6FA7583}"/>
              </a:ext>
            </a:extLst>
          </p:cNvPr>
          <p:cNvSpPr txBox="1"/>
          <p:nvPr/>
        </p:nvSpPr>
        <p:spPr>
          <a:xfrm>
            <a:off x="533400" y="1066800"/>
            <a:ext cx="7848600" cy="2677656"/>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Authority receives Response Package and Bid Price Proposal</a:t>
            </a:r>
          </a:p>
          <a:p>
            <a:pPr marL="342900" indent="-342900">
              <a:buFont typeface="Arial" panose="020B0604020202020204" pitchFamily="34" charset="0"/>
              <a:buChar char="•"/>
            </a:pPr>
            <a:r>
              <a:rPr lang="en-US" dirty="0">
                <a:latin typeface="+mn-lt"/>
              </a:rPr>
              <a:t>THEA TRC members review the Response Package based on RFP criteria</a:t>
            </a:r>
          </a:p>
          <a:p>
            <a:pPr marL="342900" indent="-342900">
              <a:buFont typeface="Arial" panose="020B0604020202020204" pitchFamily="34" charset="0"/>
              <a:buChar char="•"/>
            </a:pPr>
            <a:r>
              <a:rPr lang="en-US" dirty="0">
                <a:latin typeface="+mn-lt"/>
              </a:rPr>
              <a:t>THEA TRC members turn in Response Package scores</a:t>
            </a:r>
          </a:p>
          <a:p>
            <a:pPr marL="342900" indent="-342900">
              <a:buFont typeface="Arial" panose="020B0604020202020204" pitchFamily="34" charset="0"/>
              <a:buChar char="•"/>
            </a:pPr>
            <a:r>
              <a:rPr lang="en-US" dirty="0">
                <a:latin typeface="+mn-lt"/>
              </a:rPr>
              <a:t>Bid Price Proposals opened and scores calculated </a:t>
            </a:r>
          </a:p>
          <a:p>
            <a:pPr marL="342900" indent="-342900">
              <a:buFont typeface="Arial" panose="020B0604020202020204" pitchFamily="34" charset="0"/>
              <a:buChar char="•"/>
            </a:pPr>
            <a:r>
              <a:rPr lang="en-US" dirty="0">
                <a:latin typeface="+mn-lt"/>
              </a:rPr>
              <a:t>Total highest score ranked number one</a:t>
            </a:r>
          </a:p>
        </p:txBody>
      </p:sp>
    </p:spTree>
    <p:extLst>
      <p:ext uri="{BB962C8B-B14F-4D97-AF65-F5344CB8AC3E}">
        <p14:creationId xmlns:p14="http://schemas.microsoft.com/office/powerpoint/2010/main" val="140205483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579B77-A90E-4C1F-A64D-6CCFD8E9B038}"/>
              </a:ext>
            </a:extLst>
          </p:cNvPr>
          <p:cNvSpPr txBox="1">
            <a:spLocks/>
          </p:cNvSpPr>
          <p:nvPr/>
        </p:nvSpPr>
        <p:spPr>
          <a:xfrm>
            <a:off x="533400" y="90845"/>
            <a:ext cx="7848600" cy="76944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wrap="square"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Evaluation Process</a:t>
            </a:r>
          </a:p>
        </p:txBody>
      </p:sp>
      <p:grpSp>
        <p:nvGrpSpPr>
          <p:cNvPr id="8" name="Group 7">
            <a:extLst>
              <a:ext uri="{FF2B5EF4-FFF2-40B4-BE49-F238E27FC236}">
                <a16:creationId xmlns:a16="http://schemas.microsoft.com/office/drawing/2014/main" id="{D97F24AB-8800-40F9-8279-047F2B211C4F}"/>
              </a:ext>
            </a:extLst>
          </p:cNvPr>
          <p:cNvGrpSpPr/>
          <p:nvPr/>
        </p:nvGrpSpPr>
        <p:grpSpPr>
          <a:xfrm>
            <a:off x="2006906" y="928171"/>
            <a:ext cx="5155894" cy="4671152"/>
            <a:chOff x="2006906" y="928171"/>
            <a:chExt cx="5155894" cy="4671152"/>
          </a:xfrm>
        </p:grpSpPr>
        <p:pic>
          <p:nvPicPr>
            <p:cNvPr id="4" name="Picture 3">
              <a:extLst>
                <a:ext uri="{FF2B5EF4-FFF2-40B4-BE49-F238E27FC236}">
                  <a16:creationId xmlns:a16="http://schemas.microsoft.com/office/drawing/2014/main" id="{DF1476E5-562A-4F08-9E2C-5270125F2CD5}"/>
                </a:ext>
              </a:extLst>
            </p:cNvPr>
            <p:cNvPicPr>
              <a:picLocks noChangeAspect="1"/>
            </p:cNvPicPr>
            <p:nvPr/>
          </p:nvPicPr>
          <p:blipFill>
            <a:blip r:embed="rId2"/>
            <a:stretch>
              <a:fillRect/>
            </a:stretch>
          </p:blipFill>
          <p:spPr>
            <a:xfrm>
              <a:off x="2006906" y="928171"/>
              <a:ext cx="5155894" cy="3415229"/>
            </a:xfrm>
            <a:prstGeom prst="rect">
              <a:avLst/>
            </a:prstGeom>
            <a:ln w="28575">
              <a:solidFill>
                <a:schemeClr val="tx1"/>
              </a:solidFill>
            </a:ln>
          </p:spPr>
        </p:pic>
        <p:pic>
          <p:nvPicPr>
            <p:cNvPr id="7" name="Picture 6">
              <a:extLst>
                <a:ext uri="{FF2B5EF4-FFF2-40B4-BE49-F238E27FC236}">
                  <a16:creationId xmlns:a16="http://schemas.microsoft.com/office/drawing/2014/main" id="{D7034FFA-B5AB-4ABB-82CC-45CB3D34F9BB}"/>
                </a:ext>
              </a:extLst>
            </p:cNvPr>
            <p:cNvPicPr>
              <a:picLocks noChangeAspect="1"/>
            </p:cNvPicPr>
            <p:nvPr/>
          </p:nvPicPr>
          <p:blipFill>
            <a:blip r:embed="rId3"/>
            <a:stretch>
              <a:fillRect/>
            </a:stretch>
          </p:blipFill>
          <p:spPr>
            <a:xfrm>
              <a:off x="2006906" y="4343400"/>
              <a:ext cx="5155894" cy="1255923"/>
            </a:xfrm>
            <a:prstGeom prst="rect">
              <a:avLst/>
            </a:prstGeom>
            <a:ln w="28575">
              <a:solidFill>
                <a:schemeClr val="tx1"/>
              </a:solidFill>
            </a:ln>
          </p:spPr>
        </p:pic>
      </p:grpSp>
    </p:spTree>
    <p:extLst>
      <p:ext uri="{BB962C8B-B14F-4D97-AF65-F5344CB8AC3E}">
        <p14:creationId xmlns:p14="http://schemas.microsoft.com/office/powerpoint/2010/main" val="348771737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defRPr/>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Procurement Schedule</a:t>
            </a:r>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647701" y="777082"/>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id="{FB3A9028-1174-4BEE-B1F6-F7EC30E23036}"/>
              </a:ext>
            </a:extLst>
          </p:cNvPr>
          <p:cNvSpPr txBox="1">
            <a:spLocks/>
          </p:cNvSpPr>
          <p:nvPr/>
        </p:nvSpPr>
        <p:spPr>
          <a:xfrm>
            <a:off x="573404" y="45720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3" name="Rectangle 1">
            <a:hlinkClick r:id="rId3"/>
            <a:extLst>
              <a:ext uri="{FF2B5EF4-FFF2-40B4-BE49-F238E27FC236}">
                <a16:creationId xmlns:a16="http://schemas.microsoft.com/office/drawing/2014/main" id="{FF8E61C0-9379-41AD-A3C1-16AAC6E34EC5}"/>
              </a:ext>
            </a:extLst>
          </p:cNvPr>
          <p:cNvSpPr>
            <a:spLocks noChangeArrowheads="1"/>
          </p:cNvSpPr>
          <p:nvPr/>
        </p:nvSpPr>
        <p:spPr bwMode="auto">
          <a:xfrm>
            <a:off x="2903538" y="151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 name="Picture 3">
            <a:extLst>
              <a:ext uri="{FF2B5EF4-FFF2-40B4-BE49-F238E27FC236}">
                <a16:creationId xmlns:a16="http://schemas.microsoft.com/office/drawing/2014/main" id="{BFF19C3F-5CE8-4D3A-9DCB-1DB88B44E515}"/>
              </a:ext>
            </a:extLst>
          </p:cNvPr>
          <p:cNvPicPr>
            <a:picLocks noChangeAspect="1"/>
          </p:cNvPicPr>
          <p:nvPr/>
        </p:nvPicPr>
        <p:blipFill>
          <a:blip r:embed="rId4"/>
          <a:stretch>
            <a:fillRect/>
          </a:stretch>
        </p:blipFill>
        <p:spPr>
          <a:xfrm>
            <a:off x="1308253" y="923197"/>
            <a:ext cx="6311747" cy="4639403"/>
          </a:xfrm>
          <a:prstGeom prst="rect">
            <a:avLst/>
          </a:prstGeom>
        </p:spPr>
      </p:pic>
    </p:spTree>
    <p:extLst>
      <p:ext uri="{BB962C8B-B14F-4D97-AF65-F5344CB8AC3E}">
        <p14:creationId xmlns:p14="http://schemas.microsoft.com/office/powerpoint/2010/main" val="38693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A5B05A-B59C-4F2A-94FB-D82A20992433}"/>
              </a:ext>
            </a:extLst>
          </p:cNvPr>
          <p:cNvSpPr txBox="1">
            <a:spLocks/>
          </p:cNvSpPr>
          <p:nvPr/>
        </p:nvSpPr>
        <p:spPr>
          <a:xfrm>
            <a:off x="3886200" y="186255"/>
            <a:ext cx="1219200" cy="70173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defRPr/>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SBE</a:t>
            </a:r>
          </a:p>
        </p:txBody>
      </p:sp>
      <p:sp>
        <p:nvSpPr>
          <p:cNvPr id="4" name="TextBox 3">
            <a:extLst>
              <a:ext uri="{FF2B5EF4-FFF2-40B4-BE49-F238E27FC236}">
                <a16:creationId xmlns:a16="http://schemas.microsoft.com/office/drawing/2014/main" id="{062C93F1-7BAF-4FFF-AA47-0D65823301BF}"/>
              </a:ext>
            </a:extLst>
          </p:cNvPr>
          <p:cNvSpPr txBox="1"/>
          <p:nvPr/>
        </p:nvSpPr>
        <p:spPr>
          <a:xfrm>
            <a:off x="495300" y="1371600"/>
            <a:ext cx="8001000" cy="4524315"/>
          </a:xfrm>
          <a:prstGeom prst="rect">
            <a:avLst/>
          </a:prstGeom>
          <a:noFill/>
          <a:effectLst>
            <a:outerShdw blurRad="393700" dist="38100" dir="5400000" algn="t" rotWithShape="0">
              <a:prstClr val="black">
                <a:alpha val="40000"/>
              </a:prstClr>
            </a:outerShdw>
          </a:effectLst>
        </p:spPr>
        <p:txBody>
          <a:bodyPr>
            <a:spAutoFit/>
          </a:bodyPr>
          <a:lstStyle/>
          <a:p>
            <a:pPr>
              <a:defRPr/>
            </a:pPr>
            <a:r>
              <a:rPr lang="en-US" dirty="0">
                <a:latin typeface="+mn-lt"/>
              </a:rPr>
              <a:t>THEA’s Small Business Enterprise (SBE) Policy requires nondiscrimination on the basis of race, color, national origin, and gender in its employment and contracting practices and encourages the solicitation and utilization of SBE’s.  This means that the Authority’s goal is to spend a portion of the highway dollars with Certified SBE’s as prime Design-Build Firms or as subcontractors.  Race-neutral means that the Authority believes that the overall goal can be achieved through the normal competitive procurement process. </a:t>
            </a:r>
            <a:r>
              <a:rPr lang="en-US" u="sng" dirty="0">
                <a:solidFill>
                  <a:srgbClr val="FF0000"/>
                </a:solidFill>
                <a:latin typeface="+mn-lt"/>
              </a:rPr>
              <a:t>THEA has exceeded 15% SBE participation on its program for the last several years.</a:t>
            </a:r>
          </a:p>
          <a:p>
            <a:pPr>
              <a:defRPr/>
            </a:pPr>
            <a:r>
              <a:rPr lang="en-US" dirty="0"/>
              <a:t> </a:t>
            </a:r>
          </a:p>
          <a:p>
            <a:pPr>
              <a:defRPr/>
            </a:pPr>
            <a:r>
              <a:rPr lang="en-US" dirty="0"/>
              <a:t> </a:t>
            </a:r>
          </a:p>
        </p:txBody>
      </p:sp>
    </p:spTree>
    <p:extLst>
      <p:ext uri="{BB962C8B-B14F-4D97-AF65-F5344CB8AC3E}">
        <p14:creationId xmlns:p14="http://schemas.microsoft.com/office/powerpoint/2010/main" val="107232490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Meeting">
            <a:extLst>
              <a:ext uri="{FF2B5EF4-FFF2-40B4-BE49-F238E27FC236}">
                <a16:creationId xmlns:a16="http://schemas.microsoft.com/office/drawing/2014/main" id="{3BF8AD36-BCE3-485E-A4B4-7935F58838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0831" y="2880717"/>
            <a:ext cx="1096566" cy="1096566"/>
          </a:xfrm>
          <a:prstGeom prst="rect">
            <a:avLst/>
          </a:prstGeom>
        </p:spPr>
      </p:pic>
      <p:sp>
        <p:nvSpPr>
          <p:cNvPr id="3" name="Content Placeholder 2">
            <a:extLst>
              <a:ext uri="{FF2B5EF4-FFF2-40B4-BE49-F238E27FC236}">
                <a16:creationId xmlns:a16="http://schemas.microsoft.com/office/drawing/2014/main" id="{139C2F53-804F-420A-9F85-E0CD2A493B20}"/>
              </a:ext>
            </a:extLst>
          </p:cNvPr>
          <p:cNvSpPr>
            <a:spLocks noGrp="1"/>
          </p:cNvSpPr>
          <p:nvPr>
            <p:ph idx="1"/>
          </p:nvPr>
        </p:nvSpPr>
        <p:spPr>
          <a:xfrm>
            <a:off x="304800" y="1630363"/>
            <a:ext cx="7162800" cy="4465637"/>
          </a:xfrm>
        </p:spPr>
        <p:txBody>
          <a:bodyPr vert="horz" lIns="91440" tIns="45720" rIns="91440" bIns="45720" rtlCol="0" anchor="ctr">
            <a:normAutofit/>
          </a:bodyPr>
          <a:lstStyle/>
          <a:p>
            <a:pPr lvl="1" indent="-228600" eaLnBrk="1" hangingPunct="1">
              <a:lnSpc>
                <a:spcPct val="90000"/>
              </a:lnSpc>
              <a:buFont typeface="Arial" panose="020B0604020202020204" pitchFamily="34" charset="0"/>
              <a:buChar char="•"/>
              <a:defRPr/>
            </a:pPr>
            <a:r>
              <a:rPr lang="en-US" altLang="en-US" sz="2200" b="1" dirty="0">
                <a:cs typeface="Arial" panose="020B0604020202020204" pitchFamily="34" charset="0"/>
              </a:rPr>
              <a:t>TRC Members:</a:t>
            </a:r>
          </a:p>
          <a:p>
            <a:pPr marL="1200150" lvl="2" eaLnBrk="1" hangingPunct="1">
              <a:lnSpc>
                <a:spcPct val="90000"/>
              </a:lnSpc>
              <a:defRPr/>
            </a:pPr>
            <a:r>
              <a:rPr lang="en-US" sz="2200" dirty="0">
                <a:cs typeface="Arial" panose="020B0604020202020204" pitchFamily="34" charset="0"/>
              </a:rPr>
              <a:t>Sally Fischer – THEA</a:t>
            </a:r>
          </a:p>
          <a:p>
            <a:pPr marL="1200150" lvl="2" eaLnBrk="1" hangingPunct="1">
              <a:lnSpc>
                <a:spcPct val="90000"/>
              </a:lnSpc>
              <a:defRPr/>
            </a:pPr>
            <a:r>
              <a:rPr lang="en-US" sz="2200" dirty="0">
                <a:cs typeface="Arial" panose="020B0604020202020204" pitchFamily="34" charset="0"/>
              </a:rPr>
              <a:t>Charlene Ponce – THEA</a:t>
            </a:r>
          </a:p>
          <a:p>
            <a:pPr marL="1200150" lvl="2" eaLnBrk="1" hangingPunct="1">
              <a:lnSpc>
                <a:spcPct val="90000"/>
              </a:lnSpc>
              <a:defRPr/>
            </a:pPr>
            <a:r>
              <a:rPr lang="en-US" sz="2200" dirty="0">
                <a:cs typeface="Arial" panose="020B0604020202020204" pitchFamily="34" charset="0"/>
              </a:rPr>
              <a:t>Max Artman – THEA</a:t>
            </a:r>
          </a:p>
          <a:p>
            <a:pPr marL="1200150" lvl="2" eaLnBrk="1" hangingPunct="1">
              <a:lnSpc>
                <a:spcPct val="90000"/>
              </a:lnSpc>
              <a:defRPr/>
            </a:pPr>
            <a:endParaRPr lang="en-US" altLang="en-US" sz="2200" b="1" dirty="0">
              <a:cs typeface="Arial" panose="020B0604020202020204" pitchFamily="34" charset="0"/>
            </a:endParaRPr>
          </a:p>
          <a:p>
            <a:pPr lvl="1" indent="-228600" eaLnBrk="1" hangingPunct="1">
              <a:lnSpc>
                <a:spcPct val="90000"/>
              </a:lnSpc>
              <a:buFont typeface="Arial" panose="020B0604020202020204" pitchFamily="34" charset="0"/>
              <a:buChar char="•"/>
              <a:defRPr/>
            </a:pPr>
            <a:r>
              <a:rPr lang="en-US" altLang="en-US" sz="2200" b="1" dirty="0">
                <a:cs typeface="Arial" panose="020B0604020202020204" pitchFamily="34" charset="0"/>
              </a:rPr>
              <a:t>Technical Advisors:</a:t>
            </a:r>
            <a:endParaRPr lang="en-US" sz="2200" dirty="0">
              <a:cs typeface="Arial" panose="020B0604020202020204" pitchFamily="34" charset="0"/>
            </a:endParaRPr>
          </a:p>
          <a:p>
            <a:pPr marL="1200150" lvl="2" eaLnBrk="1" hangingPunct="1">
              <a:lnSpc>
                <a:spcPct val="90000"/>
              </a:lnSpc>
              <a:defRPr/>
            </a:pPr>
            <a:r>
              <a:rPr lang="en-US" sz="2200" dirty="0">
                <a:cs typeface="Arial" panose="020B0604020202020204" pitchFamily="34" charset="0"/>
              </a:rPr>
              <a:t>Brian Pickard, PE – THEA </a:t>
            </a:r>
          </a:p>
          <a:p>
            <a:pPr marL="1200150" lvl="2" eaLnBrk="1" hangingPunct="1">
              <a:lnSpc>
                <a:spcPct val="90000"/>
              </a:lnSpc>
              <a:defRPr/>
            </a:pPr>
            <a:r>
              <a:rPr lang="en-US" sz="2200" dirty="0">
                <a:cs typeface="Arial" panose="020B0604020202020204" pitchFamily="34" charset="0"/>
              </a:rPr>
              <a:t>Judith Villegas, EI – THEA </a:t>
            </a:r>
          </a:p>
          <a:p>
            <a:pPr marL="1200150" lvl="2" eaLnBrk="1" hangingPunct="1">
              <a:lnSpc>
                <a:spcPct val="90000"/>
              </a:lnSpc>
              <a:defRPr/>
            </a:pPr>
            <a:r>
              <a:rPr lang="en-US" sz="2200" dirty="0">
                <a:cs typeface="Arial" panose="020B0604020202020204" pitchFamily="34" charset="0"/>
              </a:rPr>
              <a:t>Jim Drapp, PE – THEA GEC</a:t>
            </a:r>
          </a:p>
          <a:p>
            <a:pPr marL="1200150" lvl="2" eaLnBrk="1" hangingPunct="1">
              <a:lnSpc>
                <a:spcPct val="90000"/>
              </a:lnSpc>
              <a:defRPr/>
            </a:pPr>
            <a:r>
              <a:rPr lang="en-US" sz="2200" dirty="0">
                <a:cs typeface="Arial" panose="020B0604020202020204" pitchFamily="34" charset="0"/>
              </a:rPr>
              <a:t>Terry Opdyke – THEA GEC </a:t>
            </a:r>
          </a:p>
          <a:p>
            <a:pPr marL="971550" lvl="2" indent="0" eaLnBrk="1" hangingPunct="1">
              <a:lnSpc>
                <a:spcPct val="90000"/>
              </a:lnSpc>
              <a:buNone/>
              <a:defRPr/>
            </a:pPr>
            <a:endParaRPr lang="en-US" sz="2200" dirty="0">
              <a:cs typeface="Arial" panose="020B0604020202020204" pitchFamily="34" charset="0"/>
            </a:endParaRPr>
          </a:p>
          <a:p>
            <a:pPr marL="1200150" lvl="2" eaLnBrk="1" hangingPunct="1">
              <a:lnSpc>
                <a:spcPct val="90000"/>
              </a:lnSpc>
              <a:defRPr/>
            </a:pPr>
            <a:endParaRPr lang="en-US" sz="2200" dirty="0"/>
          </a:p>
          <a:p>
            <a:pPr indent="-228600" eaLnBrk="1" hangingPunct="1">
              <a:lnSpc>
                <a:spcPct val="90000"/>
              </a:lnSpc>
            </a:pPr>
            <a:endParaRPr lang="en-US" sz="1600" dirty="0"/>
          </a:p>
        </p:txBody>
      </p:sp>
      <p:sp>
        <p:nvSpPr>
          <p:cNvPr id="10" name="Title 1">
            <a:extLst>
              <a:ext uri="{FF2B5EF4-FFF2-40B4-BE49-F238E27FC236}">
                <a16:creationId xmlns:a16="http://schemas.microsoft.com/office/drawing/2014/main" id="{5DED67A1-C3DB-4ACE-AC19-A81B60CF8295}"/>
              </a:ext>
            </a:extLst>
          </p:cNvPr>
          <p:cNvSpPr txBox="1">
            <a:spLocks/>
          </p:cNvSpPr>
          <p:nvPr/>
        </p:nvSpPr>
        <p:spPr>
          <a:xfrm>
            <a:off x="304800" y="0"/>
            <a:ext cx="84582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Aft>
                <a:spcPts val="600"/>
              </a:spcAft>
              <a:defRPr/>
            </a:pPr>
            <a:r>
              <a:rPr lang="en-US" altLang="en-US" b="1" kern="1200" dirty="0">
                <a:solidFill>
                  <a:schemeClr val="tx1"/>
                </a:solidFill>
                <a:effectLst>
                  <a:outerShdw blurRad="38100" dist="38100" dir="2700000" algn="tl">
                    <a:srgbClr val="000000">
                      <a:alpha val="43137"/>
                    </a:srgbClr>
                  </a:outerShdw>
                </a:effectLst>
              </a:rPr>
              <a:t>TRC Members and Technical Advisors</a:t>
            </a:r>
          </a:p>
        </p:txBody>
      </p:sp>
    </p:spTree>
    <p:extLst>
      <p:ext uri="{BB962C8B-B14F-4D97-AF65-F5344CB8AC3E}">
        <p14:creationId xmlns:p14="http://schemas.microsoft.com/office/powerpoint/2010/main" val="392475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A498-3728-4428-A28D-F16994D0B0DD}"/>
              </a:ext>
            </a:extLst>
          </p:cNvPr>
          <p:cNvSpPr>
            <a:spLocks noGrp="1"/>
          </p:cNvSpPr>
          <p:nvPr>
            <p:ph type="title"/>
          </p:nvPr>
        </p:nvSpPr>
        <p:spPr>
          <a:xfrm>
            <a:off x="0" y="-35442"/>
            <a:ext cx="9144000" cy="1325563"/>
          </a:xfrm>
        </p:spPr>
        <p:txBody>
          <a:bodyPr vert="horz" lIns="91440" tIns="45720" rIns="91440" bIns="45720" rtlCol="0" anchor="ctr">
            <a:normAutofit/>
          </a:bodyPr>
          <a:lstStyle/>
          <a:p>
            <a:pPr eaLnBrk="1" hangingPunct="1">
              <a:lnSpc>
                <a:spcPct val="90000"/>
              </a:lnSpc>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Project Documents</a:t>
            </a:r>
            <a:br>
              <a:rPr lang="en-US" alt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6" name="Content Placeholder 2">
            <a:extLst>
              <a:ext uri="{FF2B5EF4-FFF2-40B4-BE49-F238E27FC236}">
                <a16:creationId xmlns:a16="http://schemas.microsoft.com/office/drawing/2014/main" id="{E483DBED-83CF-4D74-9371-19C1C7DB3476}"/>
              </a:ext>
            </a:extLst>
          </p:cNvPr>
          <p:cNvGraphicFramePr/>
          <p:nvPr>
            <p:extLst>
              <p:ext uri="{D42A27DB-BD31-4B8C-83A1-F6EECF244321}">
                <p14:modId xmlns:p14="http://schemas.microsoft.com/office/powerpoint/2010/main" val="82190373"/>
              </p:ext>
            </p:extLst>
          </p:nvPr>
        </p:nvGraphicFramePr>
        <p:xfrm>
          <a:off x="0" y="609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86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1CC6B-49C0-4645-AF60-0B2138B22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536" y="1226973"/>
            <a:ext cx="3035882" cy="3035882"/>
          </a:xfrm>
          <a:prstGeom prst="rect">
            <a:avLst/>
          </a:prstGeom>
        </p:spPr>
      </p:pic>
      <p:sp>
        <p:nvSpPr>
          <p:cNvPr id="4" name="Title 1">
            <a:extLst>
              <a:ext uri="{FF2B5EF4-FFF2-40B4-BE49-F238E27FC236}">
                <a16:creationId xmlns:a16="http://schemas.microsoft.com/office/drawing/2014/main" id="{EB6CF059-3AFC-4B5D-A8CF-B7290C85EC49}"/>
              </a:ext>
            </a:extLst>
          </p:cNvPr>
          <p:cNvSpPr txBox="1">
            <a:spLocks/>
          </p:cNvSpPr>
          <p:nvPr/>
        </p:nvSpPr>
        <p:spPr>
          <a:xfrm>
            <a:off x="3200400" y="1066800"/>
            <a:ext cx="5629064" cy="2895600"/>
          </a:xfrm>
          <a:prstGeom prst="rect">
            <a:avLst/>
          </a:prstGeom>
        </p:spPr>
        <p:txBody>
          <a:bodyPr vert="horz" lIns="91440" tIns="45720" rIns="91440" bIns="45720" rtlCol="0" anchor="b"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US" sz="3200" dirty="0"/>
              <a:t>All questions should be emailed to Man Le, THEA Contracts &amp; Procurement Manager: </a:t>
            </a:r>
            <a:r>
              <a:rPr lang="en-US" sz="3200" u="sng" dirty="0"/>
              <a:t>man.le@tampa-xway.com</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5F1F4-F6AA-41A4-8384-5E23C40B3CA8}"/>
              </a:ext>
            </a:extLst>
          </p:cNvPr>
          <p:cNvSpPr txBox="1">
            <a:spLocks/>
          </p:cNvSpPr>
          <p:nvPr/>
        </p:nvSpPr>
        <p:spPr>
          <a:xfrm>
            <a:off x="628650" y="184260"/>
            <a:ext cx="78867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Introductions</a:t>
            </a:r>
          </a:p>
        </p:txBody>
      </p:sp>
      <p:graphicFrame>
        <p:nvGraphicFramePr>
          <p:cNvPr id="5" name="TextBox 2">
            <a:extLst>
              <a:ext uri="{FF2B5EF4-FFF2-40B4-BE49-F238E27FC236}">
                <a16:creationId xmlns:a16="http://schemas.microsoft.com/office/drawing/2014/main" id="{F6312E7E-F11E-4115-91B1-D24AA16035FC}"/>
              </a:ext>
            </a:extLst>
          </p:cNvPr>
          <p:cNvGraphicFramePr/>
          <p:nvPr>
            <p:extLst>
              <p:ext uri="{D42A27DB-BD31-4B8C-83A1-F6EECF244321}">
                <p14:modId xmlns:p14="http://schemas.microsoft.com/office/powerpoint/2010/main" val="2472371781"/>
              </p:ext>
            </p:extLst>
          </p:nvPr>
        </p:nvGraphicFramePr>
        <p:xfrm>
          <a:off x="628650" y="1219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84118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99218"/>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a:t>
            </a: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 </a:t>
            </a: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Roles</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82657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b="1" dirty="0"/>
              <a:t>Tampa Hillsborough Expressway Authority (THEA)</a:t>
            </a:r>
            <a:r>
              <a:rPr lang="en-US" sz="2400" dirty="0"/>
              <a:t>- Owner</a:t>
            </a:r>
          </a:p>
          <a:p>
            <a:pPr lvl="1" indent="-228600" eaLnBrk="1" hangingPunct="1">
              <a:lnSpc>
                <a:spcPct val="90000"/>
              </a:lnSpc>
            </a:pPr>
            <a:r>
              <a:rPr lang="en-US" sz="2400" b="1" dirty="0"/>
              <a:t>Sally Fischer </a:t>
            </a:r>
            <a:r>
              <a:rPr lang="en-US" sz="2400" dirty="0"/>
              <a:t>- THEA Project Manager</a:t>
            </a:r>
          </a:p>
          <a:p>
            <a:pPr indent="-228600" eaLnBrk="1" hangingPunct="1">
              <a:lnSpc>
                <a:spcPct val="90000"/>
              </a:lnSpc>
            </a:pPr>
            <a:r>
              <a:rPr lang="en-US" sz="2400" b="1" dirty="0"/>
              <a:t>HNTB</a:t>
            </a:r>
            <a:r>
              <a:rPr lang="en-US" sz="2400" dirty="0"/>
              <a:t>- General Engineering Consultant (GEC) to THEA</a:t>
            </a:r>
          </a:p>
          <a:p>
            <a:pPr marL="114300" indent="0" eaLnBrk="1" hangingPunct="1">
              <a:lnSpc>
                <a:spcPct val="90000"/>
              </a:lnSpc>
              <a:buNone/>
            </a:pPr>
            <a:endParaRPr lang="en-US" sz="2400" dirty="0"/>
          </a:p>
        </p:txBody>
      </p:sp>
    </p:spTree>
    <p:extLst>
      <p:ext uri="{BB962C8B-B14F-4D97-AF65-F5344CB8AC3E}">
        <p14:creationId xmlns:p14="http://schemas.microsoft.com/office/powerpoint/2010/main" val="423121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C2F53-804F-420A-9F85-E0CD2A493B20}"/>
              </a:ext>
            </a:extLst>
          </p:cNvPr>
          <p:cNvSpPr>
            <a:spLocks noGrp="1"/>
          </p:cNvSpPr>
          <p:nvPr>
            <p:ph idx="1"/>
          </p:nvPr>
        </p:nvSpPr>
        <p:spPr>
          <a:xfrm>
            <a:off x="573405" y="1295400"/>
            <a:ext cx="6553200" cy="4495800"/>
          </a:xfrm>
        </p:spPr>
        <p:txBody>
          <a:bodyPr vert="horz" lIns="91440" tIns="45720" rIns="91440" bIns="45720" rtlCol="0" anchor="ctr">
            <a:normAutofit/>
          </a:bodyPr>
          <a:lstStyle/>
          <a:p>
            <a:pPr indent="-228600" eaLnBrk="1" hangingPunct="1">
              <a:lnSpc>
                <a:spcPct val="90000"/>
              </a:lnSpc>
            </a:pPr>
            <a:r>
              <a:rPr lang="en-US" sz="2400" dirty="0"/>
              <a:t>Project Overview &amp; Objectives</a:t>
            </a:r>
          </a:p>
          <a:p>
            <a:pPr indent="-228600" eaLnBrk="1" hangingPunct="1">
              <a:lnSpc>
                <a:spcPct val="90000"/>
              </a:lnSpc>
            </a:pPr>
            <a:r>
              <a:rPr lang="en-US" sz="2400" dirty="0"/>
              <a:t>Response Package</a:t>
            </a:r>
          </a:p>
          <a:p>
            <a:pPr indent="-228600" eaLnBrk="1" hangingPunct="1">
              <a:lnSpc>
                <a:spcPct val="90000"/>
              </a:lnSpc>
            </a:pPr>
            <a:r>
              <a:rPr lang="en-US" sz="2400" dirty="0"/>
              <a:t>Bid Price Proposal</a:t>
            </a:r>
          </a:p>
          <a:p>
            <a:pPr indent="-228600" eaLnBrk="1" hangingPunct="1">
              <a:lnSpc>
                <a:spcPct val="90000"/>
              </a:lnSpc>
            </a:pPr>
            <a:r>
              <a:rPr lang="en-US" sz="2400" dirty="0"/>
              <a:t>Evaluation Process</a:t>
            </a:r>
          </a:p>
          <a:p>
            <a:pPr indent="-228600" eaLnBrk="1" hangingPunct="1">
              <a:lnSpc>
                <a:spcPct val="90000"/>
              </a:lnSpc>
            </a:pPr>
            <a:r>
              <a:rPr lang="en-US" sz="2400" dirty="0"/>
              <a:t>Procurement Schedule</a:t>
            </a:r>
          </a:p>
          <a:p>
            <a:pPr indent="-228600" eaLnBrk="1" hangingPunct="1">
              <a:lnSpc>
                <a:spcPct val="90000"/>
              </a:lnSpc>
            </a:pPr>
            <a:r>
              <a:rPr lang="en-US" sz="2400" dirty="0"/>
              <a:t>SBE</a:t>
            </a:r>
          </a:p>
          <a:p>
            <a:pPr indent="-228600" eaLnBrk="1" hangingPunct="1">
              <a:lnSpc>
                <a:spcPct val="90000"/>
              </a:lnSpc>
            </a:pPr>
            <a:r>
              <a:rPr lang="en-US" sz="2400" dirty="0"/>
              <a:t>TRC Members &amp; Technical Advisors</a:t>
            </a:r>
          </a:p>
          <a:p>
            <a:pPr indent="-228600" eaLnBrk="1" hangingPunct="1">
              <a:lnSpc>
                <a:spcPct val="90000"/>
              </a:lnSpc>
            </a:pPr>
            <a:r>
              <a:rPr lang="en-US" sz="2400" dirty="0"/>
              <a:t>Project Documents </a:t>
            </a:r>
          </a:p>
          <a:p>
            <a:pPr indent="-228600" eaLnBrk="1" hangingPunct="1">
              <a:lnSpc>
                <a:spcPct val="90000"/>
              </a:lnSpc>
            </a:pPr>
            <a:r>
              <a:rPr lang="en-US" sz="2400" dirty="0"/>
              <a:t>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id="{B163FDA1-709F-4322-AEA2-7C8DD16DA84F}"/>
              </a:ext>
            </a:extLst>
          </p:cNvPr>
          <p:cNvSpPr txBox="1">
            <a:spLocks/>
          </p:cNvSpPr>
          <p:nvPr/>
        </p:nvSpPr>
        <p:spPr>
          <a:xfrm>
            <a:off x="573405" y="1"/>
            <a:ext cx="7997190" cy="1447800"/>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id="{08BB42E8-A282-4C1B-9073-13AA08BED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133600"/>
            <a:ext cx="1521429" cy="16904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endParaRPr lang="en-US"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33400" y="1325562"/>
            <a:ext cx="7886699" cy="3932237"/>
          </a:xfrm>
          <a:prstGeom prst="rect">
            <a:avLst/>
          </a:prstGeom>
        </p:spPr>
        <p:txBody>
          <a:bodyPr vert="horz" lIns="91440" tIns="45720" rIns="91440" bIns="45720" rtlCol="0" anchor="t">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Janitorial Services for THEA Transportation Management Center (TMC) &amp; East Toll Plaza Building</a:t>
            </a:r>
          </a:p>
          <a:p>
            <a:pPr lvl="1" indent="-228600" eaLnBrk="1" hangingPunct="1">
              <a:lnSpc>
                <a:spcPct val="90000"/>
              </a:lnSpc>
            </a:pPr>
            <a:r>
              <a:rPr lang="en-US" sz="2000" b="1" dirty="0"/>
              <a:t>TMC Building</a:t>
            </a:r>
          </a:p>
          <a:p>
            <a:pPr marL="0" indent="0" eaLnBrk="1" hangingPunct="1">
              <a:lnSpc>
                <a:spcPct val="90000"/>
              </a:lnSpc>
              <a:buNone/>
            </a:pPr>
            <a:endParaRPr lang="en-US" sz="2900" dirty="0"/>
          </a:p>
          <a:p>
            <a:pPr marL="114300" indent="0" eaLnBrk="1" hangingPunct="1">
              <a:lnSpc>
                <a:spcPct val="90000"/>
              </a:lnSpc>
              <a:buNone/>
            </a:pPr>
            <a:endParaRPr lang="en-US" sz="1900" dirty="0"/>
          </a:p>
        </p:txBody>
      </p:sp>
      <p:pic>
        <p:nvPicPr>
          <p:cNvPr id="3" name="Picture 2">
            <a:extLst>
              <a:ext uri="{FF2B5EF4-FFF2-40B4-BE49-F238E27FC236}">
                <a16:creationId xmlns:a16="http://schemas.microsoft.com/office/drawing/2014/main" id="{FEF6011E-3989-4E03-B349-3499E1DF21ED}"/>
              </a:ext>
            </a:extLst>
          </p:cNvPr>
          <p:cNvPicPr>
            <a:picLocks noChangeAspect="1"/>
          </p:cNvPicPr>
          <p:nvPr/>
        </p:nvPicPr>
        <p:blipFill>
          <a:blip r:embed="rId2"/>
          <a:stretch>
            <a:fillRect/>
          </a:stretch>
        </p:blipFill>
        <p:spPr>
          <a:xfrm>
            <a:off x="852199" y="2438400"/>
            <a:ext cx="7249099" cy="3167349"/>
          </a:xfrm>
          <a:prstGeom prst="rect">
            <a:avLst/>
          </a:prstGeom>
          <a:ln w="28575">
            <a:solidFill>
              <a:schemeClr val="tx1"/>
            </a:solidFill>
          </a:ln>
        </p:spPr>
      </p:pic>
    </p:spTree>
    <p:extLst>
      <p:ext uri="{BB962C8B-B14F-4D97-AF65-F5344CB8AC3E}">
        <p14:creationId xmlns:p14="http://schemas.microsoft.com/office/powerpoint/2010/main" val="196473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endParaRPr lang="en-US"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33400" y="1066800"/>
            <a:ext cx="7886699" cy="4694238"/>
          </a:xfrm>
          <a:prstGeom prst="rect">
            <a:avLst/>
          </a:prstGeom>
        </p:spPr>
        <p:txBody>
          <a:bodyPr vert="horz" lIns="91440" tIns="45720" rIns="91440" bIns="45720" rtlCol="0" anchor="t">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Details included in the RFP package for:	</a:t>
            </a:r>
          </a:p>
          <a:p>
            <a:pPr lvl="1" indent="-228600" eaLnBrk="1" hangingPunct="1">
              <a:lnSpc>
                <a:spcPct val="90000"/>
              </a:lnSpc>
            </a:pPr>
            <a:r>
              <a:rPr lang="en-US" sz="2000" dirty="0"/>
              <a:t>Contractor Personnel Requirements</a:t>
            </a:r>
          </a:p>
          <a:p>
            <a:pPr lvl="1" indent="-228600" eaLnBrk="1" hangingPunct="1">
              <a:lnSpc>
                <a:spcPct val="90000"/>
              </a:lnSpc>
            </a:pPr>
            <a:r>
              <a:rPr lang="en-US" sz="2000" dirty="0"/>
              <a:t>Janitorial Equipment and Supplies</a:t>
            </a:r>
          </a:p>
          <a:p>
            <a:pPr lvl="1" indent="-228600" eaLnBrk="1" hangingPunct="1">
              <a:lnSpc>
                <a:spcPct val="90000"/>
              </a:lnSpc>
            </a:pPr>
            <a:r>
              <a:rPr lang="en-US" sz="2000" dirty="0"/>
              <a:t>Management and Supervision</a:t>
            </a:r>
          </a:p>
          <a:p>
            <a:pPr marL="514350" lvl="1" indent="0" eaLnBrk="1" hangingPunct="1">
              <a:lnSpc>
                <a:spcPct val="90000"/>
              </a:lnSpc>
              <a:buNone/>
            </a:pPr>
            <a:endParaRPr lang="en-US" sz="2000" dirty="0"/>
          </a:p>
          <a:p>
            <a:pPr marL="514350" lvl="1" indent="0" eaLnBrk="1" hangingPunct="1">
              <a:lnSpc>
                <a:spcPct val="90000"/>
              </a:lnSpc>
              <a:buNone/>
            </a:pPr>
            <a:endParaRPr lang="en-US" sz="2000" dirty="0"/>
          </a:p>
          <a:p>
            <a:pPr marL="514350" lvl="1" indent="0" eaLnBrk="1" hangingPunct="1">
              <a:lnSpc>
                <a:spcPct val="90000"/>
              </a:lnSpc>
              <a:buNone/>
            </a:pPr>
            <a:endParaRPr lang="en-US" sz="2000" dirty="0"/>
          </a:p>
          <a:p>
            <a:pPr marL="514350" lvl="1" indent="0" eaLnBrk="1" hangingPunct="1">
              <a:lnSpc>
                <a:spcPct val="90000"/>
              </a:lnSpc>
              <a:buNone/>
            </a:pPr>
            <a:endParaRPr lang="en-US" sz="2000" dirty="0"/>
          </a:p>
          <a:p>
            <a:pPr marL="514350" lvl="1" indent="0" eaLnBrk="1" hangingPunct="1">
              <a:lnSpc>
                <a:spcPct val="90000"/>
              </a:lnSpc>
              <a:buNone/>
            </a:pPr>
            <a:endParaRPr lang="en-US" sz="2000" dirty="0"/>
          </a:p>
          <a:p>
            <a:pPr marL="514350" lvl="1" indent="0" eaLnBrk="1" hangingPunct="1">
              <a:lnSpc>
                <a:spcPct val="90000"/>
              </a:lnSpc>
              <a:buNone/>
            </a:pPr>
            <a:endParaRPr lang="en-US" sz="2000" dirty="0"/>
          </a:p>
          <a:p>
            <a:pPr marL="514350" lvl="1" indent="0" eaLnBrk="1" hangingPunct="1">
              <a:lnSpc>
                <a:spcPct val="90000"/>
              </a:lnSpc>
              <a:buNone/>
            </a:pPr>
            <a:endParaRPr lang="en-US" sz="2000" dirty="0"/>
          </a:p>
          <a:p>
            <a:pPr marL="514350" lvl="1" indent="0" eaLnBrk="1" hangingPunct="1">
              <a:lnSpc>
                <a:spcPct val="90000"/>
              </a:lnSpc>
              <a:buNone/>
            </a:pPr>
            <a:endParaRPr lang="en-US" sz="2000" dirty="0"/>
          </a:p>
          <a:p>
            <a:pPr indent="-228600" eaLnBrk="1" hangingPunct="1">
              <a:lnSpc>
                <a:spcPct val="90000"/>
              </a:lnSpc>
            </a:pPr>
            <a:r>
              <a:rPr lang="en-US" sz="2400" dirty="0"/>
              <a:t>Cleaning Schedule as follows:</a:t>
            </a:r>
          </a:p>
          <a:p>
            <a:pPr indent="-228600" eaLnBrk="1" hangingPunct="1">
              <a:lnSpc>
                <a:spcPct val="90000"/>
              </a:lnSpc>
            </a:pPr>
            <a:endParaRPr lang="en-US" sz="2000" dirty="0"/>
          </a:p>
          <a:p>
            <a:pPr marL="0" indent="0" eaLnBrk="1" hangingPunct="1">
              <a:lnSpc>
                <a:spcPct val="90000"/>
              </a:lnSpc>
              <a:buNone/>
            </a:pPr>
            <a:endParaRPr lang="en-US" sz="2900" dirty="0"/>
          </a:p>
          <a:p>
            <a:pPr marL="114300" indent="0" eaLnBrk="1" hangingPunct="1">
              <a:lnSpc>
                <a:spcPct val="90000"/>
              </a:lnSpc>
              <a:buNone/>
            </a:pPr>
            <a:endParaRPr lang="en-US" sz="1900" dirty="0"/>
          </a:p>
        </p:txBody>
      </p:sp>
      <p:pic>
        <p:nvPicPr>
          <p:cNvPr id="4" name="Picture 3">
            <a:extLst>
              <a:ext uri="{FF2B5EF4-FFF2-40B4-BE49-F238E27FC236}">
                <a16:creationId xmlns:a16="http://schemas.microsoft.com/office/drawing/2014/main" id="{0A557A50-743B-471C-B535-7427382DC2B2}"/>
              </a:ext>
            </a:extLst>
          </p:cNvPr>
          <p:cNvPicPr>
            <a:picLocks noChangeAspect="1"/>
          </p:cNvPicPr>
          <p:nvPr/>
        </p:nvPicPr>
        <p:blipFill>
          <a:blip r:embed="rId2"/>
          <a:stretch>
            <a:fillRect/>
          </a:stretch>
        </p:blipFill>
        <p:spPr>
          <a:xfrm>
            <a:off x="691244" y="2819400"/>
            <a:ext cx="6963736" cy="2049138"/>
          </a:xfrm>
          <a:prstGeom prst="rect">
            <a:avLst/>
          </a:prstGeom>
          <a:ln w="28575">
            <a:solidFill>
              <a:schemeClr val="tx1"/>
            </a:solidFill>
          </a:ln>
        </p:spPr>
      </p:pic>
    </p:spTree>
    <p:extLst>
      <p:ext uri="{BB962C8B-B14F-4D97-AF65-F5344CB8AC3E}">
        <p14:creationId xmlns:p14="http://schemas.microsoft.com/office/powerpoint/2010/main" val="21878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endParaRPr lang="en-US" dirty="0"/>
          </a:p>
        </p:txBody>
      </p:sp>
      <p:pic>
        <p:nvPicPr>
          <p:cNvPr id="4" name="Picture 3">
            <a:extLst>
              <a:ext uri="{FF2B5EF4-FFF2-40B4-BE49-F238E27FC236}">
                <a16:creationId xmlns:a16="http://schemas.microsoft.com/office/drawing/2014/main" id="{1FEBB65A-FFD1-4874-ACC0-C9E49F486B2A}"/>
              </a:ext>
            </a:extLst>
          </p:cNvPr>
          <p:cNvPicPr>
            <a:picLocks noChangeAspect="1"/>
          </p:cNvPicPr>
          <p:nvPr/>
        </p:nvPicPr>
        <p:blipFill>
          <a:blip r:embed="rId2"/>
          <a:stretch>
            <a:fillRect/>
          </a:stretch>
        </p:blipFill>
        <p:spPr>
          <a:xfrm>
            <a:off x="2362200" y="990600"/>
            <a:ext cx="4318465" cy="4724400"/>
          </a:xfrm>
          <a:prstGeom prst="rect">
            <a:avLst/>
          </a:prstGeom>
          <a:ln w="28575">
            <a:solidFill>
              <a:schemeClr val="tx1"/>
            </a:solidFill>
          </a:ln>
        </p:spPr>
      </p:pic>
    </p:spTree>
    <p:extLst>
      <p:ext uri="{BB962C8B-B14F-4D97-AF65-F5344CB8AC3E}">
        <p14:creationId xmlns:p14="http://schemas.microsoft.com/office/powerpoint/2010/main" val="135992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endParaRPr lang="en-US" dirty="0"/>
          </a:p>
        </p:txBody>
      </p:sp>
      <p:grpSp>
        <p:nvGrpSpPr>
          <p:cNvPr id="10" name="Group 9">
            <a:extLst>
              <a:ext uri="{FF2B5EF4-FFF2-40B4-BE49-F238E27FC236}">
                <a16:creationId xmlns:a16="http://schemas.microsoft.com/office/drawing/2014/main" id="{C27208AA-D173-4751-B53F-7B8A8EE4AD8E}"/>
              </a:ext>
            </a:extLst>
          </p:cNvPr>
          <p:cNvGrpSpPr/>
          <p:nvPr/>
        </p:nvGrpSpPr>
        <p:grpSpPr>
          <a:xfrm>
            <a:off x="1987627" y="1358220"/>
            <a:ext cx="5251373" cy="4313237"/>
            <a:chOff x="2971800" y="1325563"/>
            <a:chExt cx="4032173" cy="3756752"/>
          </a:xfrm>
        </p:grpSpPr>
        <p:pic>
          <p:nvPicPr>
            <p:cNvPr id="7" name="Picture 6">
              <a:extLst>
                <a:ext uri="{FF2B5EF4-FFF2-40B4-BE49-F238E27FC236}">
                  <a16:creationId xmlns:a16="http://schemas.microsoft.com/office/drawing/2014/main" id="{88BA1DAB-F61A-4B75-B453-3E6B844C890C}"/>
                </a:ext>
              </a:extLst>
            </p:cNvPr>
            <p:cNvPicPr>
              <a:picLocks noChangeAspect="1"/>
            </p:cNvPicPr>
            <p:nvPr/>
          </p:nvPicPr>
          <p:blipFill>
            <a:blip r:embed="rId2"/>
            <a:stretch>
              <a:fillRect/>
            </a:stretch>
          </p:blipFill>
          <p:spPr>
            <a:xfrm>
              <a:off x="2971800" y="1325563"/>
              <a:ext cx="4032173" cy="611436"/>
            </a:xfrm>
            <a:prstGeom prst="rect">
              <a:avLst/>
            </a:prstGeom>
            <a:ln w="28575">
              <a:solidFill>
                <a:schemeClr val="tx1"/>
              </a:solidFill>
            </a:ln>
          </p:spPr>
        </p:pic>
        <p:pic>
          <p:nvPicPr>
            <p:cNvPr id="9" name="Picture 8">
              <a:extLst>
                <a:ext uri="{FF2B5EF4-FFF2-40B4-BE49-F238E27FC236}">
                  <a16:creationId xmlns:a16="http://schemas.microsoft.com/office/drawing/2014/main" id="{1342BF83-89C8-4DE0-A128-05272ED84A3D}"/>
                </a:ext>
              </a:extLst>
            </p:cNvPr>
            <p:cNvPicPr>
              <a:picLocks noChangeAspect="1"/>
            </p:cNvPicPr>
            <p:nvPr/>
          </p:nvPicPr>
          <p:blipFill>
            <a:blip r:embed="rId3"/>
            <a:stretch>
              <a:fillRect/>
            </a:stretch>
          </p:blipFill>
          <p:spPr>
            <a:xfrm>
              <a:off x="2982816" y="1936999"/>
              <a:ext cx="4010140" cy="3145316"/>
            </a:xfrm>
            <a:prstGeom prst="rect">
              <a:avLst/>
            </a:prstGeom>
            <a:ln w="28575">
              <a:solidFill>
                <a:schemeClr val="tx1"/>
              </a:solidFill>
            </a:ln>
          </p:spPr>
        </p:pic>
      </p:grpSp>
    </p:spTree>
    <p:extLst>
      <p:ext uri="{BB962C8B-B14F-4D97-AF65-F5344CB8AC3E}">
        <p14:creationId xmlns:p14="http://schemas.microsoft.com/office/powerpoint/2010/main" val="317169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endParaRPr lang="en-US" dirty="0"/>
          </a:p>
        </p:txBody>
      </p:sp>
      <p:grpSp>
        <p:nvGrpSpPr>
          <p:cNvPr id="8" name="Group 7">
            <a:extLst>
              <a:ext uri="{FF2B5EF4-FFF2-40B4-BE49-F238E27FC236}">
                <a16:creationId xmlns:a16="http://schemas.microsoft.com/office/drawing/2014/main" id="{3581106B-6424-40F6-94A4-ECCC82DDA600}"/>
              </a:ext>
            </a:extLst>
          </p:cNvPr>
          <p:cNvGrpSpPr/>
          <p:nvPr/>
        </p:nvGrpSpPr>
        <p:grpSpPr>
          <a:xfrm>
            <a:off x="1752600" y="1181100"/>
            <a:ext cx="5687458" cy="4495800"/>
            <a:chOff x="2313542" y="2060154"/>
            <a:chExt cx="4516916" cy="3502446"/>
          </a:xfrm>
        </p:grpSpPr>
        <p:pic>
          <p:nvPicPr>
            <p:cNvPr id="3" name="Picture 2">
              <a:extLst>
                <a:ext uri="{FF2B5EF4-FFF2-40B4-BE49-F238E27FC236}">
                  <a16:creationId xmlns:a16="http://schemas.microsoft.com/office/drawing/2014/main" id="{A4F7F3BE-DAF4-45CA-A653-BF0171EE383C}"/>
                </a:ext>
              </a:extLst>
            </p:cNvPr>
            <p:cNvPicPr>
              <a:picLocks noChangeAspect="1"/>
            </p:cNvPicPr>
            <p:nvPr/>
          </p:nvPicPr>
          <p:blipFill>
            <a:blip r:embed="rId2"/>
            <a:stretch>
              <a:fillRect/>
            </a:stretch>
          </p:blipFill>
          <p:spPr>
            <a:xfrm>
              <a:off x="2313542" y="2060154"/>
              <a:ext cx="4516916" cy="2737692"/>
            </a:xfrm>
            <a:prstGeom prst="rect">
              <a:avLst/>
            </a:prstGeom>
            <a:ln w="28575">
              <a:solidFill>
                <a:schemeClr val="tx1"/>
              </a:solidFill>
            </a:ln>
          </p:spPr>
        </p:pic>
        <p:pic>
          <p:nvPicPr>
            <p:cNvPr id="6" name="Picture 5">
              <a:extLst>
                <a:ext uri="{FF2B5EF4-FFF2-40B4-BE49-F238E27FC236}">
                  <a16:creationId xmlns:a16="http://schemas.microsoft.com/office/drawing/2014/main" id="{51A400DD-6DA5-446F-AA69-C0EB650AB1E9}"/>
                </a:ext>
              </a:extLst>
            </p:cNvPr>
            <p:cNvPicPr>
              <a:picLocks noChangeAspect="1"/>
            </p:cNvPicPr>
            <p:nvPr/>
          </p:nvPicPr>
          <p:blipFill>
            <a:blip r:embed="rId3"/>
            <a:stretch>
              <a:fillRect/>
            </a:stretch>
          </p:blipFill>
          <p:spPr>
            <a:xfrm>
              <a:off x="2313542" y="4774894"/>
              <a:ext cx="4516916" cy="787706"/>
            </a:xfrm>
            <a:prstGeom prst="rect">
              <a:avLst/>
            </a:prstGeom>
            <a:ln w="28575">
              <a:solidFill>
                <a:schemeClr val="tx1"/>
              </a:solidFill>
            </a:ln>
          </p:spPr>
        </p:pic>
      </p:grpSp>
    </p:spTree>
    <p:extLst>
      <p:ext uri="{BB962C8B-B14F-4D97-AF65-F5344CB8AC3E}">
        <p14:creationId xmlns:p14="http://schemas.microsoft.com/office/powerpoint/2010/main" val="155696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alpha val="60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14538</TotalTime>
  <Words>647</Words>
  <Application>Microsoft Office PowerPoint</Application>
  <PresentationFormat>On-screen Show (4:3)</PresentationFormat>
  <Paragraphs>108</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Project Roles </vt:lpstr>
      <vt:lpstr>PowerPoint Presentation</vt:lpstr>
      <vt:lpstr>Project Overview &amp; Objectives</vt:lpstr>
      <vt:lpstr>Project Overview &amp; Objectives</vt:lpstr>
      <vt:lpstr>Project Overview &amp; Objectives</vt:lpstr>
      <vt:lpstr>Project Overview &amp; Objectives</vt:lpstr>
      <vt:lpstr>Project Overview &amp; Objectives</vt:lpstr>
      <vt:lpstr>Project Overview &amp; Objectives</vt:lpstr>
      <vt:lpstr>Response Package</vt:lpstr>
      <vt:lpstr>Bid Price Proposal</vt:lpstr>
      <vt:lpstr>PowerPoint Presentation</vt:lpstr>
      <vt:lpstr>PowerPoint Presentation</vt:lpstr>
      <vt:lpstr>Procurement Schedule</vt:lpstr>
      <vt:lpstr>PowerPoint Presentation</vt:lpstr>
      <vt:lpstr>PowerPoint Presentation</vt:lpstr>
      <vt:lpstr>Project Documents </vt:lpstr>
      <vt:lpstr>PowerPoint Presentation</vt:lpstr>
    </vt:vector>
  </TitlesOfParts>
  <Company>sdfhsdfg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Trippe</dc:creator>
  <cp:lastModifiedBy>James Drapp</cp:lastModifiedBy>
  <cp:revision>584</cp:revision>
  <cp:lastPrinted>2016-12-14T13:54:41Z</cp:lastPrinted>
  <dcterms:created xsi:type="dcterms:W3CDTF">2010-04-16T18:41:34Z</dcterms:created>
  <dcterms:modified xsi:type="dcterms:W3CDTF">2022-01-04T19:04:08Z</dcterms:modified>
</cp:coreProperties>
</file>